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Raleway" panose="020B0604020202020204" charset="0"/>
      <p:regular r:id="rId43"/>
      <p:bold r:id="rId44"/>
      <p:italic r:id="rId45"/>
      <p:boldItalic r:id="rId46"/>
    </p:embeddedFont>
    <p:embeddedFont>
      <p:font typeface="La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30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839918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969bb0c58_1_12: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969bb0c58_1_12:notes"/>
          <p:cNvSpPr txBox="1">
            <a:spLocks noGrp="1"/>
          </p:cNvSpPr>
          <p:nvPr>
            <p:ph type="body" idx="1"/>
          </p:nvPr>
        </p:nvSpPr>
        <p:spPr>
          <a:xfrm>
            <a:off x="685829" y="4343327"/>
            <a:ext cx="54864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d969bb0c58_1_12:notes"/>
          <p:cNvSpPr txBox="1">
            <a:spLocks noGrp="1"/>
          </p:cNvSpPr>
          <p:nvPr>
            <p:ph type="sldNum" idx="12"/>
          </p:nvPr>
        </p:nvSpPr>
        <p:spPr>
          <a:xfrm>
            <a:off x="3881795" y="8686962"/>
            <a:ext cx="2976300" cy="456900"/>
          </a:xfrm>
          <a:prstGeom prst="rect">
            <a:avLst/>
          </a:prstGeom>
          <a:noFill/>
          <a:ln>
            <a:noFill/>
          </a:ln>
        </p:spPr>
        <p:txBody>
          <a:bodyPr spcFirstLastPara="1" wrap="square" lIns="81350" tIns="81350" rIns="81350" bIns="81350" anchor="ctr" anchorCtr="0">
            <a:noAutofit/>
          </a:bodyPr>
          <a:lstStyle/>
          <a:p>
            <a:pPr marL="0" lvl="0" indent="0" algn="l" rtl="0">
              <a:spcBef>
                <a:spcPts val="0"/>
              </a:spcBef>
              <a:spcAft>
                <a:spcPts val="0"/>
              </a:spcAft>
              <a:buClr>
                <a:srgbClr val="000000"/>
              </a:buClr>
              <a:buFont typeface="Arial"/>
              <a:buNone/>
            </a:pPr>
            <a:fld id="{00000000-1234-1234-1234-123412341234}" type="slidenum">
              <a:rPr lang="it" sz="1200"/>
              <a:t>1</a:t>
            </a:fld>
            <a:endParaRPr sz="1200"/>
          </a:p>
        </p:txBody>
      </p:sp>
    </p:spTree>
    <p:extLst>
      <p:ext uri="{BB962C8B-B14F-4D97-AF65-F5344CB8AC3E}">
        <p14:creationId xmlns:p14="http://schemas.microsoft.com/office/powerpoint/2010/main" val="414916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b5407375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db5407375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9174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b540737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b540737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46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b5407375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b5407375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380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b5407375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b5407375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65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b5407375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b5407375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57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b5407375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b5407375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781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b5407375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b5407375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5428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b5f5b0e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b5f5b0e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568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b5f5b0e2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b5f5b0e2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47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b5f5b0e2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b5f5b0e2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52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6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b5f5b0e23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b5f5b0e23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566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925656037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925656037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642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b6e3ac73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b6e3ac73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121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b6e3ac73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b6e3ac73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2123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b6e3ac73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db6e3ac73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937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b6e3ac73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db6e3ac73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142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db6e3ac73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db6e3ac73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084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b6e3ac73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db6e3ac73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6012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b6e3ac73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db6e3ac73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591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db6e3ac73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db6e3ac73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39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969bb0c58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969bb0c58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029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d969bb0c5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d969bb0c5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432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d7d01c88ad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d7d01c88ad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7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7d01c88ad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7d01c88ad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273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7d01c88ad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7d01c88ad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d7d01c88ad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d7d01c88ad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975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7d01c88ad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d7d01c88ad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900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7d01c88ad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d7d01c88ad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6321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7d01c88a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7d01c88a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838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b6e3ac73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b6e3ac73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375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7d01c88a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d7d01c88a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63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925656037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92565603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0449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7d01c88a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d7d01c88ad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41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925656037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925656037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34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925656037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925656037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65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925656037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925656037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06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92565603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92565603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00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b540737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b540737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494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AND_BODY_1">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56845" y="205067"/>
            <a:ext cx="8228700" cy="858600"/>
          </a:xfrm>
          <a:prstGeom prst="rect">
            <a:avLst/>
          </a:prstGeom>
          <a:noFill/>
          <a:ln>
            <a:noFill/>
          </a:ln>
        </p:spPr>
        <p:txBody>
          <a:bodyPr spcFirstLastPara="1" wrap="square" lIns="0" tIns="0" rIns="0" bIns="0" anchor="ctr" anchorCtr="0">
            <a:normAutofit/>
          </a:bodyPr>
          <a:lstStyle>
            <a:lvl1pPr lvl="0" algn="l" rtl="0">
              <a:spcBef>
                <a:spcPts val="0"/>
              </a:spcBef>
              <a:spcAft>
                <a:spcPts val="0"/>
              </a:spcAft>
              <a:buSzPts val="30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70" name="Google Shape;70;p13"/>
          <p:cNvSpPr txBox="1">
            <a:spLocks noGrp="1"/>
          </p:cNvSpPr>
          <p:nvPr>
            <p:ph type="subTitle" idx="1"/>
          </p:nvPr>
        </p:nvSpPr>
        <p:spPr>
          <a:xfrm>
            <a:off x="457172" y="1202972"/>
            <a:ext cx="8228700" cy="2982600"/>
          </a:xfrm>
          <a:prstGeom prst="rect">
            <a:avLst/>
          </a:prstGeom>
          <a:noFill/>
          <a:ln>
            <a:noFill/>
          </a:ln>
        </p:spPr>
        <p:txBody>
          <a:bodyPr spcFirstLastPara="1" wrap="square" lIns="0" tIns="0" rIns="0" bIns="0" anchor="ctr" anchorCtr="0">
            <a:normAutofit/>
          </a:bodyPr>
          <a:lstStyle>
            <a:lvl1pPr lvl="0" algn="l" rtl="0">
              <a:spcBef>
                <a:spcPts val="0"/>
              </a:spcBef>
              <a:spcAft>
                <a:spcPts val="0"/>
              </a:spcAft>
              <a:buSzPts val="1800"/>
              <a:buNone/>
              <a:defRPr/>
            </a:lvl1pPr>
            <a:lvl2pPr lvl="1" algn="l" rtl="0">
              <a:spcBef>
                <a:spcPts val="1200"/>
              </a:spcBef>
              <a:spcAft>
                <a:spcPts val="0"/>
              </a:spcAft>
              <a:buSzPts val="1400"/>
              <a:buNone/>
              <a:defRPr/>
            </a:lvl2pPr>
            <a:lvl3pPr lvl="2" algn="l" rtl="0">
              <a:spcBef>
                <a:spcPts val="1200"/>
              </a:spcBef>
              <a:spcAft>
                <a:spcPts val="0"/>
              </a:spcAft>
              <a:buSzPts val="1400"/>
              <a:buNone/>
              <a:defRPr/>
            </a:lvl3pPr>
            <a:lvl4pPr lvl="3" algn="l" rtl="0">
              <a:spcBef>
                <a:spcPts val="1200"/>
              </a:spcBef>
              <a:spcAft>
                <a:spcPts val="0"/>
              </a:spcAft>
              <a:buSzPts val="1400"/>
              <a:buNone/>
              <a:defRPr/>
            </a:lvl4pPr>
            <a:lvl5pPr lvl="4" algn="l" rtl="0">
              <a:spcBef>
                <a:spcPts val="1200"/>
              </a:spcBef>
              <a:spcAft>
                <a:spcPts val="0"/>
              </a:spcAft>
              <a:buSzPts val="1400"/>
              <a:buNone/>
              <a:defRPr/>
            </a:lvl5pPr>
            <a:lvl6pPr lvl="5" algn="l" rtl="0">
              <a:spcBef>
                <a:spcPts val="1200"/>
              </a:spcBef>
              <a:spcAft>
                <a:spcPts val="0"/>
              </a:spcAft>
              <a:buSzPts val="1400"/>
              <a:buNone/>
              <a:defRPr/>
            </a:lvl6pPr>
            <a:lvl7pPr lvl="6" algn="l" rtl="0">
              <a:spcBef>
                <a:spcPts val="1200"/>
              </a:spcBef>
              <a:spcAft>
                <a:spcPts val="0"/>
              </a:spcAft>
              <a:buSzPts val="1400"/>
              <a:buNone/>
              <a:defRPr/>
            </a:lvl7pPr>
            <a:lvl8pPr lvl="7" algn="l" rtl="0">
              <a:spcBef>
                <a:spcPts val="1200"/>
              </a:spcBef>
              <a:spcAft>
                <a:spcPts val="0"/>
              </a:spcAft>
              <a:buSzPts val="1400"/>
              <a:buNone/>
              <a:defRPr/>
            </a:lvl8pPr>
            <a:lvl9pPr lvl="8" algn="l" rtl="0">
              <a:spcBef>
                <a:spcPts val="1200"/>
              </a:spcBef>
              <a:spcAft>
                <a:spcPts val="12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tesai.it/"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initiative-erwachsenenbildung.at/initiative-erwachsenenbildung/was-ist-da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subTitle" idx="1"/>
          </p:nvPr>
        </p:nvSpPr>
        <p:spPr>
          <a:xfrm>
            <a:off x="456854" y="1901813"/>
            <a:ext cx="8228700" cy="2982600"/>
          </a:xfrm>
          <a:prstGeom prst="rect">
            <a:avLst/>
          </a:prstGeom>
        </p:spPr>
        <p:txBody>
          <a:bodyPr spcFirstLastPara="1" wrap="square" lIns="0" tIns="0" rIns="0" bIns="0" anchor="ctr" anchorCtr="0">
            <a:normAutofit fontScale="92500"/>
          </a:bodyPr>
          <a:lstStyle/>
          <a:p>
            <a:pPr marL="0" lvl="0" indent="0" algn="ctr" rtl="0">
              <a:spcBef>
                <a:spcPts val="0"/>
              </a:spcBef>
              <a:spcAft>
                <a:spcPts val="0"/>
              </a:spcAft>
              <a:buNone/>
            </a:pPr>
            <a:endParaRPr sz="3000" b="1">
              <a:latin typeface="Times New Roman"/>
              <a:ea typeface="Times New Roman"/>
              <a:cs typeface="Times New Roman"/>
              <a:sym typeface="Times New Roman"/>
            </a:endParaRPr>
          </a:p>
          <a:p>
            <a:pPr marL="0" lvl="0" indent="0" algn="ctr" rtl="0">
              <a:spcBef>
                <a:spcPts val="1200"/>
              </a:spcBef>
              <a:spcAft>
                <a:spcPts val="0"/>
              </a:spcAft>
              <a:buNone/>
            </a:pPr>
            <a:r>
              <a:rPr lang="it" sz="3000" b="1">
                <a:latin typeface="Times New Roman"/>
                <a:ea typeface="Times New Roman"/>
                <a:cs typeface="Times New Roman"/>
                <a:sym typeface="Times New Roman"/>
              </a:rPr>
              <a:t>PROGETTO BRIDGING BARRIERS: </a:t>
            </a:r>
            <a:endParaRPr sz="3000" b="1">
              <a:latin typeface="Times New Roman"/>
              <a:ea typeface="Times New Roman"/>
              <a:cs typeface="Times New Roman"/>
              <a:sym typeface="Times New Roman"/>
            </a:endParaRPr>
          </a:p>
          <a:p>
            <a:pPr marL="0" lvl="0" indent="0" algn="ctr" rtl="0">
              <a:spcBef>
                <a:spcPts val="1200"/>
              </a:spcBef>
              <a:spcAft>
                <a:spcPts val="0"/>
              </a:spcAft>
              <a:buClr>
                <a:schemeClr val="dk1"/>
              </a:buClr>
              <a:buSzPct val="33333"/>
              <a:buFont typeface="Arial"/>
              <a:buNone/>
            </a:pPr>
            <a:r>
              <a:rPr lang="it" sz="3000" b="1">
                <a:latin typeface="Times New Roman"/>
                <a:ea typeface="Times New Roman"/>
                <a:cs typeface="Times New Roman"/>
                <a:sym typeface="Times New Roman"/>
              </a:rPr>
              <a:t>FORMAZIONE E SCAMBIO DI BUONE PRATICHE PER INSEGNANTI DI ITALIANO L2</a:t>
            </a:r>
            <a:endParaRPr sz="3000" b="1">
              <a:latin typeface="Times New Roman"/>
              <a:ea typeface="Times New Roman"/>
              <a:cs typeface="Times New Roman"/>
              <a:sym typeface="Times New Roman"/>
            </a:endParaRPr>
          </a:p>
          <a:p>
            <a:pPr marL="0" lvl="0" indent="0" algn="l" rtl="0">
              <a:spcBef>
                <a:spcPts val="1200"/>
              </a:spcBef>
              <a:spcAft>
                <a:spcPts val="1200"/>
              </a:spcAft>
              <a:buNone/>
            </a:pPr>
            <a:endParaRPr sz="2500" b="1"/>
          </a:p>
        </p:txBody>
      </p:sp>
      <p:pic>
        <p:nvPicPr>
          <p:cNvPr id="77" name="Google Shape;77;p14"/>
          <p:cNvPicPr preferRelativeResize="0"/>
          <p:nvPr/>
        </p:nvPicPr>
        <p:blipFill rotWithShape="1">
          <a:blip r:embed="rId3">
            <a:alphaModFix/>
          </a:blip>
          <a:srcRect/>
          <a:stretch/>
        </p:blipFill>
        <p:spPr>
          <a:xfrm>
            <a:off x="6717090" y="356733"/>
            <a:ext cx="1906875" cy="1906875"/>
          </a:xfrm>
          <a:prstGeom prst="rect">
            <a:avLst/>
          </a:prstGeom>
          <a:noFill/>
          <a:ln>
            <a:noFill/>
          </a:ln>
        </p:spPr>
      </p:pic>
      <p:pic>
        <p:nvPicPr>
          <p:cNvPr id="78" name="Google Shape;78;p14"/>
          <p:cNvPicPr preferRelativeResize="0"/>
          <p:nvPr/>
        </p:nvPicPr>
        <p:blipFill>
          <a:blip r:embed="rId4">
            <a:alphaModFix/>
          </a:blip>
          <a:stretch>
            <a:fillRect/>
          </a:stretch>
        </p:blipFill>
        <p:spPr>
          <a:xfrm>
            <a:off x="642784" y="718509"/>
            <a:ext cx="1650114" cy="11832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Il certificato SVEB/FSEA</a:t>
            </a:r>
            <a:endParaRPr/>
          </a:p>
        </p:txBody>
      </p:sp>
      <p:sp>
        <p:nvSpPr>
          <p:cNvPr id="133" name="Google Shape;133;p23"/>
          <p:cNvSpPr txBox="1">
            <a:spLocks noGrp="1"/>
          </p:cNvSpPr>
          <p:nvPr>
            <p:ph type="body" idx="1"/>
          </p:nvPr>
        </p:nvSpPr>
        <p:spPr>
          <a:xfrm>
            <a:off x="2400262" y="1211351"/>
            <a:ext cx="6321600" cy="3002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2"/>
              </a:buClr>
              <a:buSzPts val="770"/>
              <a:buFont typeface="Arial"/>
              <a:buNone/>
            </a:pPr>
            <a:r>
              <a:rPr lang="it"/>
              <a:t>Il programma di formazione ha una struttura modulare e comprende 3 livelli:</a:t>
            </a:r>
            <a:endParaRPr/>
          </a:p>
          <a:p>
            <a:pPr marL="457200" lvl="0" indent="-342900" algn="l" rtl="0">
              <a:spcBef>
                <a:spcPts val="1200"/>
              </a:spcBef>
              <a:spcAft>
                <a:spcPts val="0"/>
              </a:spcAft>
              <a:buSzPts val="1800"/>
              <a:buChar char="●"/>
            </a:pPr>
            <a:r>
              <a:rPr lang="it" b="1"/>
              <a:t>livello 1</a:t>
            </a:r>
            <a:r>
              <a:rPr lang="it"/>
              <a:t>: </a:t>
            </a:r>
            <a:r>
              <a:rPr lang="it" b="1">
                <a:solidFill>
                  <a:schemeClr val="dk1"/>
                </a:solidFill>
              </a:rPr>
              <a:t>certificato di formatore/formatrice di adulti</a:t>
            </a:r>
            <a:r>
              <a:rPr lang="it"/>
              <a:t>. Animare attività formative destinate ad adulti (1 modulo)</a:t>
            </a:r>
            <a:endParaRPr/>
          </a:p>
          <a:p>
            <a:pPr marL="457200" lvl="0" indent="-342900" algn="l" rtl="0">
              <a:spcBef>
                <a:spcPts val="0"/>
              </a:spcBef>
              <a:spcAft>
                <a:spcPts val="0"/>
              </a:spcAft>
              <a:buSzPts val="1800"/>
              <a:buChar char="●"/>
            </a:pPr>
            <a:r>
              <a:rPr lang="it" b="1"/>
              <a:t>livello 2</a:t>
            </a:r>
            <a:r>
              <a:rPr lang="it"/>
              <a:t>: </a:t>
            </a:r>
            <a:r>
              <a:rPr lang="it" b="1">
                <a:solidFill>
                  <a:schemeClr val="dk1"/>
                </a:solidFill>
              </a:rPr>
              <a:t>attestato professionale  federale di formatore/formatrice.</a:t>
            </a:r>
            <a:r>
              <a:rPr lang="it" b="1"/>
              <a:t> </a:t>
            </a:r>
            <a:r>
              <a:rPr lang="it"/>
              <a:t>Concepire e sviluppare in autonomia corsi nelle propria disciplina (4 moduli)</a:t>
            </a:r>
            <a:endParaRPr/>
          </a:p>
          <a:p>
            <a:pPr marL="457200" lvl="0" indent="-342900" algn="l" rtl="0">
              <a:spcBef>
                <a:spcPts val="0"/>
              </a:spcBef>
              <a:spcAft>
                <a:spcPts val="0"/>
              </a:spcAft>
              <a:buSzPts val="1800"/>
              <a:buChar char="●"/>
            </a:pPr>
            <a:r>
              <a:rPr lang="it" b="1"/>
              <a:t>livello 3</a:t>
            </a:r>
            <a:r>
              <a:rPr lang="it"/>
              <a:t>: </a:t>
            </a:r>
            <a:r>
              <a:rPr lang="it" b="1">
                <a:solidFill>
                  <a:schemeClr val="dk1"/>
                </a:solidFill>
              </a:rPr>
              <a:t>diploma federale di responsabile  della formazione.</a:t>
            </a:r>
            <a:r>
              <a:rPr lang="it" b="1"/>
              <a:t> </a:t>
            </a:r>
            <a:r>
              <a:rPr lang="it"/>
              <a:t>Condurre, organizzare, sviluppare e valutare i compiti didattici e concettuali difficili (6 moduli)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2400250" y="427225"/>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Specializzazioni</a:t>
            </a:r>
            <a:endParaRPr/>
          </a:p>
        </p:txBody>
      </p:sp>
      <p:sp>
        <p:nvSpPr>
          <p:cNvPr id="139" name="Google Shape;139;p24"/>
          <p:cNvSpPr txBox="1">
            <a:spLocks noGrp="1"/>
          </p:cNvSpPr>
          <p:nvPr>
            <p:ph type="body" idx="1"/>
          </p:nvPr>
        </p:nvSpPr>
        <p:spPr>
          <a:xfrm>
            <a:off x="2400250" y="963450"/>
            <a:ext cx="6743700" cy="3634800"/>
          </a:xfrm>
          <a:prstGeom prst="rect">
            <a:avLst/>
          </a:prstGeom>
        </p:spPr>
        <p:txBody>
          <a:bodyPr spcFirstLastPara="1" wrap="square" lIns="91425" tIns="91425" rIns="91425" bIns="91425" anchor="t" anchorCtr="0">
            <a:noAutofit/>
          </a:bodyPr>
          <a:lstStyle/>
          <a:p>
            <a:pPr marL="457200" lvl="0" indent="-336550" algn="l" rtl="0">
              <a:lnSpc>
                <a:spcPct val="110000"/>
              </a:lnSpc>
              <a:spcBef>
                <a:spcPts val="0"/>
              </a:spcBef>
              <a:spcAft>
                <a:spcPts val="0"/>
              </a:spcAft>
              <a:buClr>
                <a:srgbClr val="272727"/>
              </a:buClr>
              <a:buSzPts val="1700"/>
              <a:buChar char="●"/>
            </a:pPr>
            <a:r>
              <a:rPr lang="it" sz="1700" b="1">
                <a:solidFill>
                  <a:srgbClr val="272727"/>
                </a:solidFill>
                <a:highlight>
                  <a:srgbClr val="FFFFFF"/>
                </a:highlight>
              </a:rPr>
              <a:t>certificato “fide” </a:t>
            </a:r>
            <a:r>
              <a:rPr lang="it" sz="1700">
                <a:solidFill>
                  <a:srgbClr val="272727"/>
                </a:solidFill>
                <a:highlight>
                  <a:srgbClr val="FFFFFF"/>
                </a:highlight>
              </a:rPr>
              <a:t>(Sprachkursleiter/in im Integrationsbereich -</a:t>
            </a:r>
            <a:r>
              <a:rPr lang="it" sz="1700" b="1">
                <a:solidFill>
                  <a:srgbClr val="272727"/>
                </a:solidFill>
                <a:highlight>
                  <a:srgbClr val="FFFFFF"/>
                </a:highlight>
              </a:rPr>
              <a:t> </a:t>
            </a:r>
            <a:r>
              <a:rPr lang="it" sz="1700">
                <a:highlight>
                  <a:srgbClr val="FFFFFF"/>
                </a:highlight>
              </a:rPr>
              <a:t>Formatore/rice di lingue nell'ambito dell'integrazione): </a:t>
            </a:r>
            <a:r>
              <a:rPr lang="it" sz="1700" b="1">
                <a:solidFill>
                  <a:schemeClr val="dk1"/>
                </a:solidFill>
                <a:highlight>
                  <a:srgbClr val="FFFFFF"/>
                </a:highlight>
              </a:rPr>
              <a:t>promuovere l’integrazione e facilitare l’apprendimento</a:t>
            </a:r>
            <a:endParaRPr sz="1700" b="1">
              <a:solidFill>
                <a:schemeClr val="dk1"/>
              </a:solidFill>
              <a:highlight>
                <a:srgbClr val="FFFFFF"/>
              </a:highlight>
            </a:endParaRPr>
          </a:p>
          <a:p>
            <a:pPr marL="457200" lvl="0" indent="-336550" algn="l" rtl="0">
              <a:spcBef>
                <a:spcPts val="0"/>
              </a:spcBef>
              <a:spcAft>
                <a:spcPts val="0"/>
              </a:spcAft>
              <a:buSzPts val="1700"/>
              <a:buChar char="●"/>
            </a:pPr>
            <a:r>
              <a:rPr lang="it" sz="1700"/>
              <a:t>corsi di formazione per insegnare tedesco come lingua seconda ad </a:t>
            </a:r>
            <a:r>
              <a:rPr lang="it" sz="1700" b="1">
                <a:solidFill>
                  <a:schemeClr val="dk1"/>
                </a:solidFill>
              </a:rPr>
              <a:t>adulti bassamente scolarizzati, giovani e bambini</a:t>
            </a:r>
            <a:endParaRPr sz="1600" b="1">
              <a:solidFill>
                <a:schemeClr val="dk1"/>
              </a:solidFill>
            </a:endParaRPr>
          </a:p>
          <a:p>
            <a:pPr marL="457200" lvl="0" indent="-336550" algn="l" rtl="0">
              <a:spcBef>
                <a:spcPts val="0"/>
              </a:spcBef>
              <a:spcAft>
                <a:spcPts val="0"/>
              </a:spcAft>
              <a:buSzPts val="1700"/>
              <a:buChar char="●"/>
            </a:pPr>
            <a:r>
              <a:rPr lang="it" sz="1700"/>
              <a:t>corsi di didattica del tedesco come lingua seconda  ad </a:t>
            </a:r>
            <a:r>
              <a:rPr lang="it" sz="1700" b="1">
                <a:solidFill>
                  <a:schemeClr val="dk1"/>
                </a:solidFill>
              </a:rPr>
              <a:t>analfabeti</a:t>
            </a:r>
            <a:endParaRPr sz="1700" b="1">
              <a:solidFill>
                <a:schemeClr val="dk1"/>
              </a:solidFill>
            </a:endParaRPr>
          </a:p>
          <a:p>
            <a:pPr marL="457200" lvl="0" indent="-336550" algn="l" rtl="0">
              <a:spcBef>
                <a:spcPts val="0"/>
              </a:spcBef>
              <a:spcAft>
                <a:spcPts val="0"/>
              </a:spcAft>
              <a:buSzPts val="1700"/>
              <a:buChar char="●"/>
            </a:pPr>
            <a:r>
              <a:rPr lang="it" sz="1700"/>
              <a:t>corso di didattica delle </a:t>
            </a:r>
            <a:r>
              <a:rPr lang="it" sz="1700" b="1">
                <a:solidFill>
                  <a:schemeClr val="dk1"/>
                </a:solidFill>
              </a:rPr>
              <a:t>competenze matematiche e di calcolo  </a:t>
            </a:r>
            <a:r>
              <a:rPr lang="it" sz="1700"/>
              <a:t>(ma dal 2014 in poi non è più stato proposto)</a:t>
            </a:r>
            <a:endParaRPr sz="1700"/>
          </a:p>
          <a:p>
            <a:pPr marL="457200" lvl="0" indent="-336550" algn="l" rtl="0">
              <a:spcBef>
                <a:spcPts val="0"/>
              </a:spcBef>
              <a:spcAft>
                <a:spcPts val="0"/>
              </a:spcAft>
              <a:buSzPts val="1700"/>
              <a:buChar char="●"/>
            </a:pPr>
            <a:r>
              <a:rPr lang="it" sz="1700"/>
              <a:t>corsi e </a:t>
            </a:r>
            <a:r>
              <a:rPr lang="it" sz="1700" i="1"/>
              <a:t>webinair</a:t>
            </a:r>
            <a:r>
              <a:rPr lang="it" sz="1700"/>
              <a:t> per </a:t>
            </a:r>
            <a:r>
              <a:rPr lang="it" sz="1700" b="1">
                <a:solidFill>
                  <a:schemeClr val="dk1"/>
                </a:solidFill>
              </a:rPr>
              <a:t>sostenere i processi di apprendimento in digitale</a:t>
            </a:r>
            <a:r>
              <a:rPr lang="it" sz="1700" b="1"/>
              <a:t>, </a:t>
            </a:r>
            <a:r>
              <a:rPr lang="it" sz="1700"/>
              <a:t>la cui richiesta è cresciuta a seguito della pandemia di Covid19</a:t>
            </a:r>
            <a:endParaRPr sz="1700"/>
          </a:p>
          <a:p>
            <a:pPr marL="457200" lvl="0" indent="-336550" algn="l" rtl="0">
              <a:spcBef>
                <a:spcPts val="0"/>
              </a:spcBef>
              <a:spcAft>
                <a:spcPts val="0"/>
              </a:spcAft>
              <a:buSzPts val="1700"/>
              <a:buChar char="●"/>
            </a:pPr>
            <a:r>
              <a:rPr lang="it" sz="1700"/>
              <a:t>corsi di formazione sulla </a:t>
            </a:r>
            <a:r>
              <a:rPr lang="it" sz="1700" b="1">
                <a:solidFill>
                  <a:schemeClr val="dk1"/>
                </a:solidFill>
              </a:rPr>
              <a:t>comunicazione interculturale</a:t>
            </a:r>
            <a:endParaRPr sz="1700" b="1">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Linee guida</a:t>
            </a:r>
            <a:endParaRPr/>
          </a:p>
        </p:txBody>
      </p:sp>
      <p:sp>
        <p:nvSpPr>
          <p:cNvPr id="145" name="Google Shape;145;p25"/>
          <p:cNvSpPr txBox="1">
            <a:spLocks noGrp="1"/>
          </p:cNvSpPr>
          <p:nvPr>
            <p:ph type="body" idx="1"/>
          </p:nvPr>
        </p:nvSpPr>
        <p:spPr>
          <a:xfrm>
            <a:off x="2400250" y="1127850"/>
            <a:ext cx="6535800" cy="347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700"/>
              <a:t>Anche se non sono ancora disponibili programmi di formazione e aggiornamento per tutte le aree di sviluppo delle competenze di base, sono state sviluppate delle </a:t>
            </a:r>
            <a:r>
              <a:rPr lang="it" sz="1700" b="1"/>
              <a:t>linee guida di riferimento</a:t>
            </a:r>
            <a:r>
              <a:rPr lang="it" sz="1700"/>
              <a:t>:</a:t>
            </a:r>
            <a:endParaRPr sz="1700"/>
          </a:p>
          <a:p>
            <a:pPr marL="457200" lvl="0" indent="-336550" algn="l" rtl="0">
              <a:spcBef>
                <a:spcPts val="1200"/>
              </a:spcBef>
              <a:spcAft>
                <a:spcPts val="0"/>
              </a:spcAft>
              <a:buSzPts val="1700"/>
              <a:buChar char="●"/>
            </a:pPr>
            <a:r>
              <a:rPr lang="it" sz="1700" b="1"/>
              <a:t>area Generale</a:t>
            </a:r>
            <a:r>
              <a:rPr lang="it" sz="1700"/>
              <a:t> (AdA): è il quadro di riferimento per lo sviluppo delle competenze dei formatori che lavorano nel campo delle competenze di base degli adulti nelle aree dell’alfabetizzazione in lingua straniera, della promozione della seconda lingua, della lettura e scrittura, della matematica di base e delle ICT</a:t>
            </a:r>
            <a:endParaRPr sz="1700"/>
          </a:p>
          <a:p>
            <a:pPr marL="457200" lvl="0" indent="-336550" algn="l" rtl="0">
              <a:spcBef>
                <a:spcPts val="0"/>
              </a:spcBef>
              <a:spcAft>
                <a:spcPts val="0"/>
              </a:spcAft>
              <a:buSzPts val="1700"/>
              <a:buChar char="●"/>
            </a:pPr>
            <a:r>
              <a:rPr lang="it" sz="1700" b="1"/>
              <a:t>area Linguistica</a:t>
            </a:r>
            <a:r>
              <a:rPr lang="it" sz="1700"/>
              <a:t> (“Framework curriculum for the linguistic support of migrants”): costituisce la base per il certificato </a:t>
            </a:r>
            <a:r>
              <a:rPr lang="it" sz="1700" i="1"/>
              <a:t>fide</a:t>
            </a:r>
            <a:endParaRPr sz="1700" i="1"/>
          </a:p>
          <a:p>
            <a:pPr marL="0" lvl="0" indent="0" algn="l" rtl="0">
              <a:spcBef>
                <a:spcPts val="1200"/>
              </a:spcBef>
              <a:spcAft>
                <a:spcPts val="0"/>
              </a:spcAft>
              <a:buNone/>
            </a:pPr>
            <a:endParaRPr sz="1700"/>
          </a:p>
          <a:p>
            <a:pPr marL="0" lvl="0" indent="0" algn="l" rtl="0">
              <a:spcBef>
                <a:spcPts val="1200"/>
              </a:spcBef>
              <a:spcAft>
                <a:spcPts val="1200"/>
              </a:spcAft>
              <a:buNone/>
            </a:pP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Linee guida</a:t>
            </a:r>
            <a:endParaRPr/>
          </a:p>
        </p:txBody>
      </p:sp>
      <p:sp>
        <p:nvSpPr>
          <p:cNvPr id="151" name="Google Shape;151;p26"/>
          <p:cNvSpPr txBox="1">
            <a:spLocks noGrp="1"/>
          </p:cNvSpPr>
          <p:nvPr>
            <p:ph type="body" idx="1"/>
          </p:nvPr>
        </p:nvSpPr>
        <p:spPr>
          <a:xfrm>
            <a:off x="2400250" y="1583175"/>
            <a:ext cx="6321600" cy="33867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it" b="1"/>
              <a:t>area Alfabetizzazione </a:t>
            </a:r>
            <a:r>
              <a:rPr lang="it"/>
              <a:t>(“Literator for native/foreign language speakers”): è un programma modulare sviluppato da SVEB/FSEA ma non è stato ancora implementato da nessun ente di formazione</a:t>
            </a:r>
            <a:endParaRPr/>
          </a:p>
          <a:p>
            <a:pPr marL="457200" lvl="0" indent="-342900" algn="l" rtl="0">
              <a:spcBef>
                <a:spcPts val="0"/>
              </a:spcBef>
              <a:spcAft>
                <a:spcPts val="0"/>
              </a:spcAft>
              <a:buSzPts val="1800"/>
              <a:buChar char="●"/>
            </a:pPr>
            <a:r>
              <a:rPr lang="it" b="1"/>
              <a:t>area Matematica</a:t>
            </a:r>
            <a:r>
              <a:rPr lang="it"/>
              <a:t> ("Building blocks for a concept to promote Numeracy competencies" e “Handbuch zur Ausbildung für Kursleitende in der Förderung alltagsmathematischer Kompetenzen”): materiali destinati a docenti che insegnano matematica ad adulti, anche stranieri</a:t>
            </a:r>
            <a:endParaRPr/>
          </a:p>
          <a:p>
            <a:pPr marL="457200" lvl="0" indent="0" algn="l" rtl="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Linee guida</a:t>
            </a:r>
            <a:endParaRPr/>
          </a:p>
        </p:txBody>
      </p:sp>
      <p:sp>
        <p:nvSpPr>
          <p:cNvPr id="157" name="Google Shape;157;p27"/>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it" b="1"/>
              <a:t>area ICT</a:t>
            </a:r>
            <a:r>
              <a:rPr lang="it"/>
              <a:t> (“Basic ICT skills - promotion for the labor market” e “Orientation framework for basic skills in information and communication technologies (ICT)”: una guida per i formatori del mercato del lavoro,  e  una quadro di riferimento sulle competenze digitali chiave di cui una persona ha bisogno per partecipare in modo indipendente in una società sempre più digitale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Esigenze di sviluppo</a:t>
            </a:r>
            <a:endParaRPr/>
          </a:p>
        </p:txBody>
      </p:sp>
      <p:sp>
        <p:nvSpPr>
          <p:cNvPr id="163" name="Google Shape;163;p28"/>
          <p:cNvSpPr txBox="1">
            <a:spLocks noGrp="1"/>
          </p:cNvSpPr>
          <p:nvPr>
            <p:ph type="body" idx="1"/>
          </p:nvPr>
        </p:nvSpPr>
        <p:spPr>
          <a:xfrm>
            <a:off x="2400262" y="1447051"/>
            <a:ext cx="6321600" cy="3002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it"/>
              <a:t>non esiste invece un’offerta formativa relativa all’insegnamento delle competenze matematiche di base, anche se esistono delle linee guida</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it"/>
              <a:t>per quanto riguarda le nuove tecnologie, ci sono corsi per la digitalizzazione dell’insegnamento, anche se non esiste un curriculum generale per le competenze ICT di base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In conclusione</a:t>
            </a:r>
            <a:endParaRPr/>
          </a:p>
        </p:txBody>
      </p:sp>
      <p:sp>
        <p:nvSpPr>
          <p:cNvPr id="169" name="Google Shape;169;p29"/>
          <p:cNvSpPr txBox="1">
            <a:spLocks noGrp="1"/>
          </p:cNvSpPr>
          <p:nvPr>
            <p:ph type="body" idx="1"/>
          </p:nvPr>
        </p:nvSpPr>
        <p:spPr>
          <a:xfrm>
            <a:off x="2335725" y="1264175"/>
            <a:ext cx="6321600" cy="3234900"/>
          </a:xfrm>
          <a:prstGeom prst="rect">
            <a:avLst/>
          </a:prstGeom>
        </p:spPr>
        <p:txBody>
          <a:bodyPr spcFirstLastPara="1" wrap="square" lIns="91425" tIns="91425" rIns="91425" bIns="91425" anchor="t" anchorCtr="0">
            <a:noAutofit/>
          </a:bodyPr>
          <a:lstStyle/>
          <a:p>
            <a:pPr marL="457200" lvl="0" indent="-342582" algn="l" rtl="0">
              <a:lnSpc>
                <a:spcPct val="105000"/>
              </a:lnSpc>
              <a:spcBef>
                <a:spcPts val="0"/>
              </a:spcBef>
              <a:spcAft>
                <a:spcPts val="0"/>
              </a:spcAft>
              <a:buSzPts val="1795"/>
              <a:buChar char="●"/>
            </a:pPr>
            <a:r>
              <a:rPr lang="it" sz="1795"/>
              <a:t>per tutte le aree esistono curricola o linee guida utili ad orientare gli insegnanti ABE</a:t>
            </a:r>
            <a:endParaRPr sz="1795"/>
          </a:p>
          <a:p>
            <a:pPr marL="457200" lvl="0" indent="-342582" algn="l" rtl="0">
              <a:lnSpc>
                <a:spcPct val="105000"/>
              </a:lnSpc>
              <a:spcBef>
                <a:spcPts val="0"/>
              </a:spcBef>
              <a:spcAft>
                <a:spcPts val="0"/>
              </a:spcAft>
              <a:buSzPts val="1795"/>
              <a:buChar char="●"/>
            </a:pPr>
            <a:r>
              <a:rPr lang="it" sz="1795"/>
              <a:t>mentre le aree della promozione della lingua e dell’alfabetizzazione sono ben sviluppate, non ci sono sufficienti opportunità di formazione e aggiornamento per docenti che iniziano ad insegnare matematica base e ICT</a:t>
            </a:r>
            <a:endParaRPr sz="1795"/>
          </a:p>
          <a:p>
            <a:pPr marL="457200" lvl="0" indent="-342582" algn="l" rtl="0">
              <a:lnSpc>
                <a:spcPct val="105000"/>
              </a:lnSpc>
              <a:spcBef>
                <a:spcPts val="0"/>
              </a:spcBef>
              <a:spcAft>
                <a:spcPts val="0"/>
              </a:spcAft>
              <a:buSzPts val="1795"/>
              <a:buChar char="●"/>
            </a:pPr>
            <a:r>
              <a:rPr lang="it" sz="1795"/>
              <a:t>nell’estate del 2020 è stato formato un gruppo di lavoro per lo sviluppo di un sistema di formazione e perfezionamento nel settore delle competenze di base, sotto la guida di SVEB/FSEA</a:t>
            </a:r>
            <a:endParaRPr sz="1795"/>
          </a:p>
          <a:p>
            <a:pPr marL="0" lvl="0" indent="0" algn="l" rtl="0">
              <a:lnSpc>
                <a:spcPct val="105000"/>
              </a:lnSpc>
              <a:spcBef>
                <a:spcPts val="1200"/>
              </a:spcBef>
              <a:spcAft>
                <a:spcPts val="0"/>
              </a:spcAft>
              <a:buSzPts val="852"/>
              <a:buNone/>
            </a:pPr>
            <a:endParaRPr sz="1795"/>
          </a:p>
          <a:p>
            <a:pPr marL="0" lvl="0" indent="0" algn="l" rtl="0">
              <a:lnSpc>
                <a:spcPct val="105000"/>
              </a:lnSpc>
              <a:spcBef>
                <a:spcPts val="1200"/>
              </a:spcBef>
              <a:spcAft>
                <a:spcPts val="0"/>
              </a:spcAft>
              <a:buSzPts val="852"/>
              <a:buNone/>
            </a:pPr>
            <a:endParaRPr sz="1795"/>
          </a:p>
          <a:p>
            <a:pPr marL="0" lvl="0" indent="0" algn="l" rtl="0">
              <a:lnSpc>
                <a:spcPct val="105000"/>
              </a:lnSpc>
              <a:spcBef>
                <a:spcPts val="1200"/>
              </a:spcBef>
              <a:spcAft>
                <a:spcPts val="1200"/>
              </a:spcAft>
              <a:buSzPts val="852"/>
              <a:buNone/>
            </a:pPr>
            <a:endParaRPr sz="1795"/>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SLOVACCHIA</a:t>
            </a:r>
            <a:endParaRPr/>
          </a:p>
        </p:txBody>
      </p:sp>
      <p:sp>
        <p:nvSpPr>
          <p:cNvPr id="175" name="Google Shape;175;p30"/>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it"/>
              <a:t>Nonostante l'economia in crescita, la Slovacchia ha circa 170.000 disoccupati registrati, di cui quasi 60.000 sono al livello più basso di istruzione. Secondo le stime, un numero simile di persone poco qualificate è fuori dai registri degli uffici del lavoro - sono persone economicamente inattive, disoccupate a lungo termine o fanno parte di un altro gruppo vulnerabile.</a:t>
            </a: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body" idx="1"/>
          </p:nvPr>
        </p:nvSpPr>
        <p:spPr>
          <a:xfrm>
            <a:off x="2360537" y="1070551"/>
            <a:ext cx="6321600" cy="3002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None/>
            </a:pPr>
            <a:r>
              <a:rPr lang="it" sz="1900"/>
              <a:t>L'</a:t>
            </a:r>
            <a:r>
              <a:rPr lang="it" sz="1900" b="1"/>
              <a:t>assenza di competenze di base </a:t>
            </a:r>
            <a:r>
              <a:rPr lang="it" sz="1900"/>
              <a:t>è un ostacolo alla qualità della vita - personale, lavorativa e sociale. L'analfabetismo sembra non essere un problema, tuttavia, </a:t>
            </a:r>
            <a:r>
              <a:rPr lang="it" sz="1900" b="1"/>
              <a:t>il problema della comprensione del testo scritto, dell'uso delle funzioni matematiche di base </a:t>
            </a:r>
            <a:r>
              <a:rPr lang="it" sz="1900"/>
              <a:t>nella vita quotidiana, o dell'uso della tecnologia e delle applicazioni è un grave handicap nel mondo di oggi in rapido cambiamento. Infatti  impedisce alle persone di partecipare alla vita lavorativa o di avanzare nelle carriere, limita la partecipazione alla vita sociale e familiare ed è anche una fonte di insicurezza, bassa autostima, e spesso vergogna.</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2400250" y="575950"/>
            <a:ext cx="6321600" cy="8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2200"/>
              <a:t>Sviluppo delle competenze di base degli adulti</a:t>
            </a:r>
            <a:endParaRPr sz="2200"/>
          </a:p>
        </p:txBody>
      </p:sp>
      <p:sp>
        <p:nvSpPr>
          <p:cNvPr id="186" name="Google Shape;186;p32"/>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Il progetto “National Skills Strategy per la Slovacchia”  insieme al “Programma Nazionale per lo Sviluppo dell'Educazione” sono le principali iniziative che  identificano i bisogni e le strategie per lo sviluppo delle competenze di base degli adulti in Slovacchia. </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Adult Basic Education</a:t>
            </a:r>
            <a:endParaRPr/>
          </a:p>
        </p:txBody>
      </p:sp>
      <p:sp>
        <p:nvSpPr>
          <p:cNvPr id="84" name="Google Shape;84;p15"/>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Sistemi in Austria, Svizzera, Slovacchia e Italia a confronto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000"/>
              <a:t>Principali gruppi che necessitano dell'istruzione di base degli adulti</a:t>
            </a:r>
            <a:endParaRPr sz="2000"/>
          </a:p>
        </p:txBody>
      </p:sp>
      <p:sp>
        <p:nvSpPr>
          <p:cNvPr id="192" name="Google Shape;192;p33"/>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it" b="1"/>
              <a:t>Studenti socio-economicamente svantaggiati </a:t>
            </a:r>
            <a:r>
              <a:rPr lang="it"/>
              <a:t>particolarmente rappresentati dalla popolazione Rom</a:t>
            </a:r>
            <a:endParaRPr/>
          </a:p>
          <a:p>
            <a:pPr marL="457200" lvl="0" indent="-342900" algn="l" rtl="0">
              <a:spcBef>
                <a:spcPts val="0"/>
              </a:spcBef>
              <a:spcAft>
                <a:spcPts val="0"/>
              </a:spcAft>
              <a:buSzPts val="1800"/>
              <a:buChar char="●"/>
            </a:pPr>
            <a:r>
              <a:rPr lang="it" b="1"/>
              <a:t>Disoccupati di lunga durata</a:t>
            </a:r>
            <a:r>
              <a:rPr lang="it"/>
              <a:t> rappresentati dalla popolazione Rom e da giovani e adulti poco qualificati</a:t>
            </a:r>
            <a:endParaRPr/>
          </a:p>
          <a:p>
            <a:pPr marL="457200" lvl="0" indent="-342900" algn="l" rtl="0">
              <a:spcBef>
                <a:spcPts val="0"/>
              </a:spcBef>
              <a:spcAft>
                <a:spcPts val="0"/>
              </a:spcAft>
              <a:buSzPts val="1800"/>
              <a:buChar char="●"/>
            </a:pPr>
            <a:r>
              <a:rPr lang="it" b="1"/>
              <a:t>Lavoratori poco qualificati </a:t>
            </a:r>
            <a:r>
              <a:rPr lang="it"/>
              <a:t>rappresentati da giovani e adulti che rischiano di perdere il loro lavoro a causa dell'automazione dei lavori e della maggiore necessità di competenze digitali.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ITALIA</a:t>
            </a:r>
            <a:endParaRPr/>
          </a:p>
        </p:txBody>
      </p:sp>
      <p:sp>
        <p:nvSpPr>
          <p:cNvPr id="198" name="Google Shape;198;p34"/>
          <p:cNvSpPr txBox="1">
            <a:spLocks noGrp="1"/>
          </p:cNvSpPr>
          <p:nvPr>
            <p:ph type="body" idx="1"/>
          </p:nvPr>
        </p:nvSpPr>
        <p:spPr>
          <a:xfrm>
            <a:off x="2400262" y="1471826"/>
            <a:ext cx="6321600" cy="3002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7200"/>
              <a:t>L' istruzione di base degli adulti in Italia comprende diverse esperienze: dalla scuola pubblica, attiva in questo campo attraverso i "</a:t>
            </a:r>
            <a:r>
              <a:rPr lang="it" sz="7200" b="1"/>
              <a:t>CPIA</a:t>
            </a:r>
            <a:r>
              <a:rPr lang="it" sz="7200"/>
              <a:t>" (Centri Provinciali per l'Istruzione degli Adulti), a esperienze di </a:t>
            </a:r>
            <a:r>
              <a:rPr lang="it" sz="7200" b="1"/>
              <a:t>organizzazioni private</a:t>
            </a:r>
            <a:r>
              <a:rPr lang="it" sz="7200"/>
              <a:t> nell'insegnamento di vari corsi per adulti. </a:t>
            </a:r>
            <a:endParaRPr sz="7200"/>
          </a:p>
          <a:p>
            <a:pPr marL="0" lvl="0" indent="0" algn="l" rtl="0">
              <a:spcBef>
                <a:spcPts val="1200"/>
              </a:spcBef>
              <a:spcAft>
                <a:spcPts val="0"/>
              </a:spcAft>
              <a:buClr>
                <a:schemeClr val="dk2"/>
              </a:buClr>
              <a:buSzPts val="275"/>
              <a:buFont typeface="Arial"/>
              <a:buNone/>
            </a:pPr>
            <a:r>
              <a:rPr lang="it" sz="7200"/>
              <a:t>Il sistema pubblico e le attività privata </a:t>
            </a:r>
            <a:r>
              <a:rPr lang="it" sz="7200" b="1"/>
              <a:t>non sono integrati in un'offerta formativa organica.</a:t>
            </a:r>
            <a:endParaRPr sz="7200" b="1"/>
          </a:p>
          <a:p>
            <a:pPr marL="0" lvl="0" indent="0" algn="l" rtl="0">
              <a:spcBef>
                <a:spcPts val="1200"/>
              </a:spcBef>
              <a:spcAft>
                <a:spcPts val="0"/>
              </a:spcAft>
              <a:buClr>
                <a:schemeClr val="dk2"/>
              </a:buClr>
              <a:buSzPct val="61111"/>
              <a:buFont typeface="Arial"/>
              <a:buNone/>
            </a:pPr>
            <a:endParaRPr/>
          </a:p>
          <a:p>
            <a:pPr marL="0" lvl="0" indent="0" algn="l" rtl="0">
              <a:spcBef>
                <a:spcPts val="1200"/>
              </a:spcBef>
              <a:spcAft>
                <a:spcPts val="0"/>
              </a:spcAft>
              <a:buClr>
                <a:schemeClr val="dk2"/>
              </a:buClr>
              <a:buSzPct val="61111"/>
              <a:buFont typeface="Arial"/>
              <a:buNone/>
            </a:pPr>
            <a:endParaRPr/>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Evoluzione storica </a:t>
            </a:r>
            <a:endParaRPr/>
          </a:p>
        </p:txBody>
      </p:sp>
      <p:sp>
        <p:nvSpPr>
          <p:cNvPr id="204" name="Google Shape;204;p3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457200" lvl="0" indent="-336550" algn="l" rtl="0">
              <a:lnSpc>
                <a:spcPct val="100000"/>
              </a:lnSpc>
              <a:spcBef>
                <a:spcPts val="0"/>
              </a:spcBef>
              <a:spcAft>
                <a:spcPts val="0"/>
              </a:spcAft>
              <a:buSzPts val="1700"/>
              <a:buChar char="●"/>
            </a:pPr>
            <a:r>
              <a:rPr lang="it" sz="1700" b="1"/>
              <a:t>1947</a:t>
            </a:r>
            <a:r>
              <a:rPr lang="it" sz="1700"/>
              <a:t>: vengono istituite le </a:t>
            </a:r>
            <a:r>
              <a:rPr lang="it" sz="1700" b="1">
                <a:solidFill>
                  <a:schemeClr val="dk1"/>
                </a:solidFill>
              </a:rPr>
              <a:t>scuole popolari</a:t>
            </a:r>
            <a:r>
              <a:rPr lang="it" sz="1700"/>
              <a:t> (poi soppresse nel 1982) con lo scopo di insegnare agli analfabeti a "leggere, scrivere e far di conto"</a:t>
            </a:r>
            <a:endParaRPr sz="1700"/>
          </a:p>
          <a:p>
            <a:pPr marL="457200" lvl="0" indent="0" algn="l" rtl="0">
              <a:lnSpc>
                <a:spcPct val="100000"/>
              </a:lnSpc>
              <a:spcBef>
                <a:spcPts val="1200"/>
              </a:spcBef>
              <a:spcAft>
                <a:spcPts val="0"/>
              </a:spcAft>
              <a:buNone/>
            </a:pPr>
            <a:endParaRPr sz="1700"/>
          </a:p>
          <a:p>
            <a:pPr marL="457200" lvl="0" indent="-336550" algn="l" rtl="0">
              <a:lnSpc>
                <a:spcPct val="100000"/>
              </a:lnSpc>
              <a:spcBef>
                <a:spcPts val="1200"/>
              </a:spcBef>
              <a:spcAft>
                <a:spcPts val="0"/>
              </a:spcAft>
              <a:buSzPts val="1700"/>
              <a:buChar char="●"/>
            </a:pPr>
            <a:r>
              <a:rPr lang="it" sz="1700" b="1"/>
              <a:t>Anni ‘60: </a:t>
            </a:r>
            <a:r>
              <a:rPr lang="it" sz="1700" b="1">
                <a:solidFill>
                  <a:schemeClr val="dk1"/>
                </a:solidFill>
              </a:rPr>
              <a:t>programma televisivo "Non è mai troppo tardi"</a:t>
            </a:r>
            <a:r>
              <a:rPr lang="it" sz="1700"/>
              <a:t>, condotto dall'insegnante Alberto Manzi, che aveva lo scopo di insegnare al pubblico analfabeta adulto a leggere e scrivere  </a:t>
            </a:r>
            <a:endParaRPr sz="1700"/>
          </a:p>
          <a:p>
            <a:pPr marL="0" lvl="0" indent="0" algn="l" rtl="0">
              <a:spcBef>
                <a:spcPts val="1200"/>
              </a:spcBef>
              <a:spcAft>
                <a:spcPts val="1200"/>
              </a:spcAft>
              <a:buNone/>
            </a:pPr>
            <a:endParaRPr sz="1600"/>
          </a:p>
        </p:txBody>
      </p:sp>
      <p:pic>
        <p:nvPicPr>
          <p:cNvPr id="205" name="Google Shape;205;p35"/>
          <p:cNvPicPr preferRelativeResize="0"/>
          <p:nvPr/>
        </p:nvPicPr>
        <p:blipFill>
          <a:blip r:embed="rId3">
            <a:alphaModFix/>
          </a:blip>
          <a:stretch>
            <a:fillRect/>
          </a:stretch>
        </p:blipFill>
        <p:spPr>
          <a:xfrm>
            <a:off x="101600" y="1713200"/>
            <a:ext cx="2308500" cy="1298525"/>
          </a:xfrm>
          <a:prstGeom prst="rect">
            <a:avLst/>
          </a:prstGeom>
          <a:noFill/>
          <a:ln>
            <a:noFill/>
          </a:ln>
        </p:spPr>
      </p:pic>
      <p:pic>
        <p:nvPicPr>
          <p:cNvPr id="206" name="Google Shape;206;p35"/>
          <p:cNvPicPr preferRelativeResize="0"/>
          <p:nvPr/>
        </p:nvPicPr>
        <p:blipFill>
          <a:blip r:embed="rId4">
            <a:alphaModFix/>
          </a:blip>
          <a:stretch>
            <a:fillRect/>
          </a:stretch>
        </p:blipFill>
        <p:spPr>
          <a:xfrm>
            <a:off x="101600" y="3212900"/>
            <a:ext cx="2308500" cy="126470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Evoluzione storica</a:t>
            </a:r>
            <a:endParaRPr/>
          </a:p>
        </p:txBody>
      </p:sp>
      <p:sp>
        <p:nvSpPr>
          <p:cNvPr id="212" name="Google Shape;212;p36"/>
          <p:cNvSpPr txBox="1">
            <a:spLocks noGrp="1"/>
          </p:cNvSpPr>
          <p:nvPr>
            <p:ph type="body" idx="1"/>
          </p:nvPr>
        </p:nvSpPr>
        <p:spPr>
          <a:xfrm>
            <a:off x="2293150" y="1211350"/>
            <a:ext cx="6850800" cy="38079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it" sz="1500" b="1"/>
              <a:t>1968: </a:t>
            </a:r>
            <a:r>
              <a:rPr lang="it" sz="1500"/>
              <a:t>si attivano negli istituti tecnici (e poi negli istituti professionali) </a:t>
            </a:r>
            <a:r>
              <a:rPr lang="it" sz="1500" b="1">
                <a:solidFill>
                  <a:schemeClr val="dk1"/>
                </a:solidFill>
              </a:rPr>
              <a:t>sezioni serali per studenti-lavoratori</a:t>
            </a:r>
            <a:endParaRPr sz="1500" b="1">
              <a:solidFill>
                <a:schemeClr val="dk1"/>
              </a:solidFill>
            </a:endParaRPr>
          </a:p>
          <a:p>
            <a:pPr marL="457200" lvl="0" indent="0" algn="l" rtl="0">
              <a:spcBef>
                <a:spcPts val="1200"/>
              </a:spcBef>
              <a:spcAft>
                <a:spcPts val="0"/>
              </a:spcAft>
              <a:buNone/>
            </a:pPr>
            <a:endParaRPr sz="1500" b="1">
              <a:solidFill>
                <a:schemeClr val="dk1"/>
              </a:solidFill>
            </a:endParaRPr>
          </a:p>
          <a:p>
            <a:pPr marL="457200" lvl="0" indent="-323850" algn="l" rtl="0">
              <a:spcBef>
                <a:spcPts val="1200"/>
              </a:spcBef>
              <a:spcAft>
                <a:spcPts val="0"/>
              </a:spcAft>
              <a:buSzPts val="1500"/>
              <a:buChar char="●"/>
            </a:pPr>
            <a:r>
              <a:rPr lang="it" sz="1500" b="1"/>
              <a:t>Anni ‘70:  </a:t>
            </a:r>
            <a:r>
              <a:rPr lang="it" sz="1500"/>
              <a:t>viene</a:t>
            </a:r>
            <a:r>
              <a:rPr lang="it" sz="1500" b="1"/>
              <a:t> </a:t>
            </a:r>
            <a:r>
              <a:rPr lang="it" sz="1500"/>
              <a:t>sancito il </a:t>
            </a:r>
            <a:r>
              <a:rPr lang="it" sz="1500" b="1">
                <a:solidFill>
                  <a:schemeClr val="dk1"/>
                </a:solidFill>
              </a:rPr>
              <a:t>diritto all'istruzione per i lavoratori</a:t>
            </a:r>
            <a:r>
              <a:rPr lang="it" sz="1500"/>
              <a:t>, quindi il diritto ad avere un orario agevolato per consentirgli  la frequenza di corsi, oltre che dei permessi retribuiti (si avvia la sperimentazione delle 150 ore) </a:t>
            </a:r>
            <a:endParaRPr sz="1500"/>
          </a:p>
          <a:p>
            <a:pPr marL="457200" lvl="0" indent="0" algn="l" rtl="0">
              <a:spcBef>
                <a:spcPts val="1200"/>
              </a:spcBef>
              <a:spcAft>
                <a:spcPts val="0"/>
              </a:spcAft>
              <a:buNone/>
            </a:pPr>
            <a:endParaRPr sz="1500"/>
          </a:p>
          <a:p>
            <a:pPr marL="457200" lvl="0" indent="-323850" algn="l" rtl="0">
              <a:spcBef>
                <a:spcPts val="1200"/>
              </a:spcBef>
              <a:spcAft>
                <a:spcPts val="0"/>
              </a:spcAft>
              <a:buSzPts val="1500"/>
              <a:buChar char="●"/>
            </a:pPr>
            <a:r>
              <a:rPr lang="it" sz="1500" b="1"/>
              <a:t>1997: </a:t>
            </a:r>
            <a:r>
              <a:rPr lang="it" sz="1500"/>
              <a:t>il sistema di educazione di base degli adulti viene regolato a livello nazionale</a:t>
            </a:r>
            <a:r>
              <a:rPr lang="it" sz="1500" b="1"/>
              <a:t> </a:t>
            </a:r>
            <a:r>
              <a:rPr lang="it" sz="1500"/>
              <a:t>con l’istituzione dei  </a:t>
            </a:r>
            <a:r>
              <a:rPr lang="it" sz="1500" b="1">
                <a:solidFill>
                  <a:schemeClr val="dk1"/>
                </a:solidFill>
              </a:rPr>
              <a:t>CTP</a:t>
            </a:r>
            <a:r>
              <a:rPr lang="it" sz="1500"/>
              <a:t> (Centri Territoriali Permanenti) sotto la responsabilità del Ministero dell'Istruzione. </a:t>
            </a:r>
            <a:endParaRPr sz="1500"/>
          </a:p>
          <a:p>
            <a:pPr marL="457200" lvl="0" indent="0" algn="l" rtl="0">
              <a:spcBef>
                <a:spcPts val="1200"/>
              </a:spcBef>
              <a:spcAft>
                <a:spcPts val="0"/>
              </a:spcAft>
              <a:buNone/>
            </a:pPr>
            <a:endParaRPr sz="1600"/>
          </a:p>
          <a:p>
            <a:pPr marL="457200" lvl="0" indent="0" algn="l" rtl="0">
              <a:spcBef>
                <a:spcPts val="1200"/>
              </a:spcBef>
              <a:spcAft>
                <a:spcPts val="0"/>
              </a:spcAft>
              <a:buNone/>
            </a:pPr>
            <a:endParaRPr sz="1700"/>
          </a:p>
          <a:p>
            <a:pPr marL="0" lvl="0" indent="0" algn="l" rtl="0">
              <a:spcBef>
                <a:spcPts val="1200"/>
              </a:spcBef>
              <a:spcAft>
                <a:spcPts val="1200"/>
              </a:spcAft>
              <a:buNone/>
            </a:pPr>
            <a:endParaRPr b="1"/>
          </a:p>
        </p:txBody>
      </p:sp>
      <p:pic>
        <p:nvPicPr>
          <p:cNvPr id="213" name="Google Shape;213;p36"/>
          <p:cNvPicPr preferRelativeResize="0"/>
          <p:nvPr/>
        </p:nvPicPr>
        <p:blipFill>
          <a:blip r:embed="rId3">
            <a:alphaModFix/>
          </a:blip>
          <a:stretch>
            <a:fillRect/>
          </a:stretch>
        </p:blipFill>
        <p:spPr>
          <a:xfrm>
            <a:off x="304800" y="3126950"/>
            <a:ext cx="1988350" cy="131954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Evoluzione storica</a:t>
            </a:r>
            <a:endParaRPr/>
          </a:p>
        </p:txBody>
      </p:sp>
      <p:sp>
        <p:nvSpPr>
          <p:cNvPr id="219" name="Google Shape;219;p37"/>
          <p:cNvSpPr txBox="1">
            <a:spLocks noGrp="1"/>
          </p:cNvSpPr>
          <p:nvPr>
            <p:ph type="body" idx="1"/>
          </p:nvPr>
        </p:nvSpPr>
        <p:spPr>
          <a:xfrm>
            <a:off x="2400250" y="1335525"/>
            <a:ext cx="6535800" cy="3807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it" sz="1600" b="1"/>
              <a:t>fine anni ‘90-inizio 2000: </a:t>
            </a:r>
            <a:r>
              <a:rPr lang="it" sz="1600"/>
              <a:t> cresce l’immigrazione in Italia e i CTP vedono un aumento di iscrizioni di stranieri ai corsi di primo grado e la </a:t>
            </a:r>
            <a:r>
              <a:rPr lang="it" sz="1600" b="1">
                <a:solidFill>
                  <a:schemeClr val="dk1"/>
                </a:solidFill>
              </a:rPr>
              <a:t>richiesta di corsi di italiano L2 e di alfabetizzazione</a:t>
            </a:r>
            <a:r>
              <a:rPr lang="it" sz="1600"/>
              <a:t>.  I CTP diventano  il punto di riferimento per l'erogazione di questi corsi agli immigrati adulti.</a:t>
            </a:r>
            <a:endParaRPr sz="1600"/>
          </a:p>
          <a:p>
            <a:pPr marL="0" lvl="0" indent="0" algn="l" rtl="0">
              <a:spcBef>
                <a:spcPts val="1200"/>
              </a:spcBef>
              <a:spcAft>
                <a:spcPts val="0"/>
              </a:spcAft>
              <a:buNone/>
            </a:pPr>
            <a:endParaRPr sz="1600"/>
          </a:p>
          <a:p>
            <a:pPr marL="457200" lvl="0" indent="-330200" algn="l" rtl="0">
              <a:spcBef>
                <a:spcPts val="1200"/>
              </a:spcBef>
              <a:spcAft>
                <a:spcPts val="0"/>
              </a:spcAft>
              <a:buSzPts val="1600"/>
              <a:buChar char="●"/>
            </a:pPr>
            <a:r>
              <a:rPr lang="it" sz="1600" b="1"/>
              <a:t>2014: </a:t>
            </a:r>
            <a:r>
              <a:rPr lang="it" sz="1600"/>
              <a:t>I CTP vengono riformati con la creazione dei </a:t>
            </a:r>
            <a:r>
              <a:rPr lang="it" sz="1600" b="1">
                <a:solidFill>
                  <a:schemeClr val="dk1"/>
                </a:solidFill>
              </a:rPr>
              <a:t>CPIA </a:t>
            </a:r>
            <a:r>
              <a:rPr lang="it" sz="1600"/>
              <a:t>( Centri provinciali per l'istruzione degli adulti). Anche se ora sono </a:t>
            </a:r>
            <a:r>
              <a:rPr lang="it" sz="1600" b="1">
                <a:solidFill>
                  <a:schemeClr val="dk1"/>
                </a:solidFill>
              </a:rPr>
              <a:t>organizzati a livello livello provinciale,</a:t>
            </a:r>
            <a:r>
              <a:rPr lang="it" sz="1600"/>
              <a:t> fanno ancora parte delle scuole pubbliche, governate dal Ministero dell'istruzione.</a:t>
            </a:r>
            <a:endParaRPr sz="1600"/>
          </a:p>
          <a:p>
            <a:pPr marL="457200" lvl="0" indent="0" algn="l" rtl="0">
              <a:spcBef>
                <a:spcPts val="1200"/>
              </a:spcBef>
              <a:spcAft>
                <a:spcPts val="0"/>
              </a:spcAft>
              <a:buNone/>
            </a:pPr>
            <a:endParaRPr sz="1600" b="1"/>
          </a:p>
          <a:p>
            <a:pPr marL="0" lvl="0" indent="0" algn="l" rtl="0">
              <a:spcBef>
                <a:spcPts val="1200"/>
              </a:spcBef>
              <a:spcAft>
                <a:spcPts val="1200"/>
              </a:spcAft>
              <a:buNone/>
            </a:pPr>
            <a:endParaRPr b="1"/>
          </a:p>
        </p:txBody>
      </p:sp>
      <p:pic>
        <p:nvPicPr>
          <p:cNvPr id="220" name="Google Shape;220;p37"/>
          <p:cNvPicPr preferRelativeResize="0"/>
          <p:nvPr/>
        </p:nvPicPr>
        <p:blipFill>
          <a:blip r:embed="rId3">
            <a:alphaModFix/>
          </a:blip>
          <a:stretch>
            <a:fillRect/>
          </a:stretch>
        </p:blipFill>
        <p:spPr>
          <a:xfrm>
            <a:off x="214375" y="3176550"/>
            <a:ext cx="2066775" cy="1248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Situazione attuale: i CPIA</a:t>
            </a:r>
            <a:endParaRPr/>
          </a:p>
        </p:txBody>
      </p:sp>
      <p:sp>
        <p:nvSpPr>
          <p:cNvPr id="226" name="Google Shape;226;p38"/>
          <p:cNvSpPr txBox="1">
            <a:spLocks noGrp="1"/>
          </p:cNvSpPr>
          <p:nvPr>
            <p:ph type="body" idx="1"/>
          </p:nvPr>
        </p:nvSpPr>
        <p:spPr>
          <a:xfrm>
            <a:off x="2193725" y="1347900"/>
            <a:ext cx="68289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700"/>
              <a:t>Il CPIA offre:</a:t>
            </a:r>
            <a:endParaRPr sz="1700"/>
          </a:p>
          <a:p>
            <a:pPr marL="457200" lvl="0" indent="-336550" algn="l" rtl="0">
              <a:spcBef>
                <a:spcPts val="1200"/>
              </a:spcBef>
              <a:spcAft>
                <a:spcPts val="0"/>
              </a:spcAft>
              <a:buSzPts val="1700"/>
              <a:buChar char="●"/>
            </a:pPr>
            <a:r>
              <a:rPr lang="it" sz="1700"/>
              <a:t>corsi di primo livello, finalizzati al conseguimento di una </a:t>
            </a:r>
            <a:r>
              <a:rPr lang="it" sz="1700" b="1">
                <a:solidFill>
                  <a:schemeClr val="dk1"/>
                </a:solidFill>
              </a:rPr>
              <a:t>qualifica di primo ciclo </a:t>
            </a:r>
            <a:endParaRPr sz="1700" b="1">
              <a:solidFill>
                <a:schemeClr val="dk1"/>
              </a:solidFill>
            </a:endParaRPr>
          </a:p>
          <a:p>
            <a:pPr marL="457200" lvl="0" indent="-336550" algn="l" rtl="0">
              <a:spcBef>
                <a:spcPts val="0"/>
              </a:spcBef>
              <a:spcAft>
                <a:spcPts val="0"/>
              </a:spcAft>
              <a:buSzPts val="1700"/>
              <a:buChar char="●"/>
            </a:pPr>
            <a:r>
              <a:rPr lang="it" sz="1700"/>
              <a:t>corsi di </a:t>
            </a:r>
            <a:r>
              <a:rPr lang="it" sz="1700" b="1">
                <a:solidFill>
                  <a:schemeClr val="dk1"/>
                </a:solidFill>
              </a:rPr>
              <a:t>alfabetizzazione e di lingua italiana</a:t>
            </a:r>
            <a:r>
              <a:rPr lang="it" sz="1700"/>
              <a:t> per adulti stranieri</a:t>
            </a:r>
            <a:endParaRPr sz="1700"/>
          </a:p>
          <a:p>
            <a:pPr marL="457200" lvl="0" indent="-336550" algn="l" rtl="0">
              <a:spcBef>
                <a:spcPts val="0"/>
              </a:spcBef>
              <a:spcAft>
                <a:spcPts val="0"/>
              </a:spcAft>
              <a:buSzPts val="1700"/>
              <a:buChar char="●"/>
            </a:pPr>
            <a:r>
              <a:rPr lang="it" sz="1700" b="1">
                <a:solidFill>
                  <a:schemeClr val="dk1"/>
                </a:solidFill>
              </a:rPr>
              <a:t>corsi di lingua modulari</a:t>
            </a:r>
            <a:r>
              <a:rPr lang="it" sz="1700"/>
              <a:t> e </a:t>
            </a:r>
            <a:r>
              <a:rPr lang="it" sz="1700" b="1">
                <a:solidFill>
                  <a:schemeClr val="dk1"/>
                </a:solidFill>
              </a:rPr>
              <a:t>corsi di base e avanzati  su diversi temi </a:t>
            </a:r>
            <a:r>
              <a:rPr lang="it" sz="1700"/>
              <a:t>(ICT, italiano per la patente, fotografia,ecc.)</a:t>
            </a:r>
            <a:endParaRPr sz="1700"/>
          </a:p>
          <a:p>
            <a:pPr marL="457200" lvl="0" indent="-336550" algn="l" rtl="0">
              <a:spcBef>
                <a:spcPts val="0"/>
              </a:spcBef>
              <a:spcAft>
                <a:spcPts val="0"/>
              </a:spcAft>
              <a:buSzPts val="1700"/>
              <a:buChar char="●"/>
            </a:pPr>
            <a:r>
              <a:rPr lang="it" sz="1700" b="1">
                <a:solidFill>
                  <a:schemeClr val="dk1"/>
                </a:solidFill>
              </a:rPr>
              <a:t>corsi serali di secondo ciclo</a:t>
            </a:r>
            <a:r>
              <a:rPr lang="it" sz="1700"/>
              <a:t> per adulti, finalizzati all'ottenimento di un diploma di maturità tecnica, professionale e artistica</a:t>
            </a:r>
            <a:endParaRPr sz="1700"/>
          </a:p>
          <a:p>
            <a:pPr marL="457200" lvl="0" indent="-336550" algn="l" rtl="0">
              <a:spcBef>
                <a:spcPts val="0"/>
              </a:spcBef>
              <a:spcAft>
                <a:spcPts val="0"/>
              </a:spcAft>
              <a:buSzPts val="1700"/>
              <a:buChar char="●"/>
            </a:pPr>
            <a:r>
              <a:rPr lang="it" sz="1700"/>
              <a:t>corsi all’interno di </a:t>
            </a:r>
            <a:r>
              <a:rPr lang="it" sz="1700" b="1">
                <a:solidFill>
                  <a:schemeClr val="dk1"/>
                </a:solidFill>
              </a:rPr>
              <a:t>strutture di detenzione</a:t>
            </a:r>
            <a:endParaRPr sz="1700" b="1">
              <a:solidFill>
                <a:schemeClr val="dk1"/>
              </a:solidFill>
            </a:endParaRPr>
          </a:p>
          <a:p>
            <a:pPr marL="0" lvl="0" indent="0" algn="l" rtl="0">
              <a:spcBef>
                <a:spcPts val="1200"/>
              </a:spcBef>
              <a:spcAft>
                <a:spcPts val="1200"/>
              </a:spcAft>
              <a:buNone/>
            </a:pPr>
            <a:endParaRPr sz="1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Situazione attuale: enti privati e ONG </a:t>
            </a:r>
            <a:endParaRPr/>
          </a:p>
        </p:txBody>
      </p:sp>
      <p:sp>
        <p:nvSpPr>
          <p:cNvPr id="232" name="Google Shape;232;p39"/>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it" sz="1700"/>
              <a:t>Ci sono anche alcune </a:t>
            </a:r>
            <a:r>
              <a:rPr lang="it" sz="1700" b="1">
                <a:solidFill>
                  <a:schemeClr val="dk1"/>
                </a:solidFill>
              </a:rPr>
              <a:t>organizzazioni private</a:t>
            </a:r>
            <a:r>
              <a:rPr lang="it" sz="1700"/>
              <a:t> che lavorano in stretto contatto con le autorità pubbliche e </a:t>
            </a:r>
            <a:r>
              <a:rPr lang="it" sz="1700" b="1">
                <a:solidFill>
                  <a:schemeClr val="dk1"/>
                </a:solidFill>
              </a:rPr>
              <a:t>molte ONG </a:t>
            </a:r>
            <a:r>
              <a:rPr lang="it" sz="1700"/>
              <a:t>italiane che forniscono corsi non formali di educazione degli adulti.</a:t>
            </a:r>
            <a:endParaRPr sz="1700"/>
          </a:p>
          <a:p>
            <a:pPr marL="0" lvl="0" indent="0" algn="l" rtl="0">
              <a:spcBef>
                <a:spcPts val="1200"/>
              </a:spcBef>
              <a:spcAft>
                <a:spcPts val="0"/>
              </a:spcAft>
              <a:buClr>
                <a:schemeClr val="dk2"/>
              </a:buClr>
              <a:buSzPts val="1100"/>
              <a:buFont typeface="Arial"/>
              <a:buNone/>
            </a:pPr>
            <a:r>
              <a:rPr lang="it" sz="1700"/>
              <a:t>Un campo particolare dell'educazione di base per adulti è l'educazione non formale fornita ai migranti, specialmente per i rifugiati e i richiedenti asilo. All’interno del SAI (Sistema di accoglienza e integrazione) c’è l’obbligo di erogare </a:t>
            </a:r>
            <a:r>
              <a:rPr lang="it" sz="1700" b="1">
                <a:solidFill>
                  <a:schemeClr val="dk1"/>
                </a:solidFill>
              </a:rPr>
              <a:t>15 ore settimanali di lingua italiana</a:t>
            </a:r>
            <a:endParaRPr sz="1700" b="1">
              <a:solidFill>
                <a:schemeClr val="dk1"/>
              </a:solidFill>
            </a:endParaRPr>
          </a:p>
          <a:p>
            <a:pPr marL="0" lvl="0" indent="0" algn="l" rtl="0">
              <a:spcBef>
                <a:spcPts val="1200"/>
              </a:spcBef>
              <a:spcAft>
                <a:spcPts val="0"/>
              </a:spcAft>
              <a:buNone/>
            </a:pPr>
            <a:endParaRPr sz="1700"/>
          </a:p>
          <a:p>
            <a:pPr marL="0" lvl="0" indent="0" algn="l" rtl="0">
              <a:spcBef>
                <a:spcPts val="1200"/>
              </a:spcBef>
              <a:spcAft>
                <a:spcPts val="1200"/>
              </a:spcAft>
              <a:buNone/>
            </a:pP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Finanziamenti</a:t>
            </a:r>
            <a:endParaRPr/>
          </a:p>
        </p:txBody>
      </p:sp>
      <p:sp>
        <p:nvSpPr>
          <p:cNvPr id="238" name="Google Shape;238;p40"/>
          <p:cNvSpPr txBox="1">
            <a:spLocks noGrp="1"/>
          </p:cNvSpPr>
          <p:nvPr>
            <p:ph type="body" idx="1"/>
          </p:nvPr>
        </p:nvSpPr>
        <p:spPr>
          <a:xfrm>
            <a:off x="2410099" y="1595775"/>
            <a:ext cx="6612600" cy="300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it"/>
              <a:t>I CPIA sono completamente finanziati dal </a:t>
            </a:r>
            <a:r>
              <a:rPr lang="it" b="1">
                <a:solidFill>
                  <a:schemeClr val="dk1"/>
                </a:solidFill>
              </a:rPr>
              <a:t>Ministero dell’ Istruzione</a:t>
            </a:r>
            <a:r>
              <a:rPr lang="it"/>
              <a:t>, come il resto del sistema scolastico pubblico</a:t>
            </a:r>
            <a:endParaRPr/>
          </a:p>
          <a:p>
            <a:pPr marL="457200" lvl="0" indent="-342900" algn="l" rtl="0">
              <a:spcBef>
                <a:spcPts val="0"/>
              </a:spcBef>
              <a:spcAft>
                <a:spcPts val="0"/>
              </a:spcAft>
              <a:buSzPts val="1800"/>
              <a:buChar char="●"/>
            </a:pPr>
            <a:r>
              <a:rPr lang="it"/>
              <a:t>Le organizzazioni private e le ONG lavorano principalmente attraverso </a:t>
            </a:r>
            <a:r>
              <a:rPr lang="it" b="1">
                <a:solidFill>
                  <a:schemeClr val="dk1"/>
                </a:solidFill>
              </a:rPr>
              <a:t>progetti e bandi di finanziamento</a:t>
            </a:r>
            <a:r>
              <a:rPr lang="it"/>
              <a:t> (fondi del FSE) Alcune fanno pagare delle tasse ai partecipanti.</a:t>
            </a:r>
            <a:endParaRPr/>
          </a:p>
          <a:p>
            <a:pPr marL="457200" lvl="0" indent="-342900" algn="l" rtl="0">
              <a:spcBef>
                <a:spcPts val="0"/>
              </a:spcBef>
              <a:spcAft>
                <a:spcPts val="0"/>
              </a:spcAft>
              <a:buSzPts val="1800"/>
              <a:buChar char="●"/>
            </a:pPr>
            <a:r>
              <a:rPr lang="it"/>
              <a:t>Il  SAI è finanziato dal </a:t>
            </a:r>
            <a:r>
              <a:rPr lang="it" b="1">
                <a:solidFill>
                  <a:schemeClr val="dk1"/>
                </a:solidFill>
              </a:rPr>
              <a:t>Ministero dell'Interno</a:t>
            </a:r>
            <a:r>
              <a:rPr lang="it"/>
              <a:t> e gestito dai comuni</a:t>
            </a:r>
            <a:endParaRPr/>
          </a:p>
          <a:p>
            <a:pPr marL="0" lvl="0" indent="0" algn="l" rtl="0">
              <a:spcBef>
                <a:spcPts val="1200"/>
              </a:spcBef>
              <a:spcAft>
                <a:spcPts val="1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Formazione degli insegnanti</a:t>
            </a:r>
            <a:endParaRPr/>
          </a:p>
        </p:txBody>
      </p:sp>
      <p:sp>
        <p:nvSpPr>
          <p:cNvPr id="244" name="Google Shape;244;p41"/>
          <p:cNvSpPr txBox="1">
            <a:spLocks noGrp="1"/>
          </p:cNvSpPr>
          <p:nvPr>
            <p:ph type="body" idx="1"/>
          </p:nvPr>
        </p:nvSpPr>
        <p:spPr>
          <a:xfrm>
            <a:off x="2400262" y="1422276"/>
            <a:ext cx="6321600" cy="3002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it" sz="1700" b="1">
                <a:solidFill>
                  <a:schemeClr val="dk1"/>
                </a:solidFill>
              </a:rPr>
              <a:t>non c'è un quadro comune </a:t>
            </a:r>
            <a:r>
              <a:rPr lang="it" sz="1700"/>
              <a:t>di qualificazione per gli insegnanti di istruzione base per adulti: gli insegnanti provengono da diversi percorsi accademici o educativi</a:t>
            </a:r>
            <a:endParaRPr sz="1700"/>
          </a:p>
          <a:p>
            <a:pPr marL="457200" lvl="0" indent="-336550" algn="l" rtl="0">
              <a:spcBef>
                <a:spcPts val="0"/>
              </a:spcBef>
              <a:spcAft>
                <a:spcPts val="0"/>
              </a:spcAft>
              <a:buSzPts val="1700"/>
              <a:buChar char="●"/>
            </a:pPr>
            <a:r>
              <a:rPr lang="it" sz="1700"/>
              <a:t>c'è </a:t>
            </a:r>
            <a:r>
              <a:rPr lang="it" sz="1700" b="1">
                <a:solidFill>
                  <a:schemeClr val="dk1"/>
                </a:solidFill>
              </a:rPr>
              <a:t>una mancanza di formazione adeguata per gli insegnanti di base per adulti, </a:t>
            </a:r>
            <a:r>
              <a:rPr lang="it" sz="1700"/>
              <a:t>anche se c'è un crescente bisogno di  formazione</a:t>
            </a:r>
            <a:endParaRPr sz="1700"/>
          </a:p>
          <a:p>
            <a:pPr marL="457200" lvl="0" indent="-336550" algn="l" rtl="0">
              <a:spcBef>
                <a:spcPts val="0"/>
              </a:spcBef>
              <a:spcAft>
                <a:spcPts val="0"/>
              </a:spcAft>
              <a:buSzPts val="1700"/>
              <a:buChar char="●"/>
            </a:pPr>
            <a:r>
              <a:rPr lang="it" sz="1700"/>
              <a:t>l’offerta formativa esistente  </a:t>
            </a:r>
            <a:r>
              <a:rPr lang="it" sz="1700" b="1">
                <a:solidFill>
                  <a:schemeClr val="dk1"/>
                </a:solidFill>
              </a:rPr>
              <a:t>appare molto frammentata</a:t>
            </a:r>
            <a:r>
              <a:rPr lang="it" sz="1700"/>
              <a:t>, anche se comprende alcune esperienze di alta qualità (</a:t>
            </a:r>
            <a:r>
              <a:rPr lang="it" sz="1700" b="1">
                <a:solidFill>
                  <a:schemeClr val="dk1"/>
                </a:solidFill>
              </a:rPr>
              <a:t>università </a:t>
            </a:r>
            <a:r>
              <a:rPr lang="it" sz="1700"/>
              <a:t>attraverso seminari e corsi post-laurea e da alcune </a:t>
            </a:r>
            <a:r>
              <a:rPr lang="it" sz="1700" b="1">
                <a:solidFill>
                  <a:schemeClr val="dk1"/>
                </a:solidFill>
              </a:rPr>
              <a:t>organizzazioni private specializzate nel settore</a:t>
            </a:r>
            <a:r>
              <a:rPr lang="it" sz="1700" b="1"/>
              <a:t>)</a:t>
            </a:r>
            <a:endParaRPr sz="1700"/>
          </a:p>
          <a:p>
            <a:pPr marL="0" lvl="0" indent="0" algn="l" rtl="0">
              <a:spcBef>
                <a:spcPts val="1200"/>
              </a:spcBef>
              <a:spcAft>
                <a:spcPts val="12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Formazione degli insegnanti</a:t>
            </a:r>
            <a:endParaRPr/>
          </a:p>
        </p:txBody>
      </p:sp>
      <p:sp>
        <p:nvSpPr>
          <p:cNvPr id="250" name="Google Shape;250;p42"/>
          <p:cNvSpPr txBox="1">
            <a:spLocks noGrp="1"/>
          </p:cNvSpPr>
          <p:nvPr>
            <p:ph type="body" idx="1"/>
          </p:nvPr>
        </p:nvSpPr>
        <p:spPr>
          <a:xfrm>
            <a:off x="2410100" y="1276575"/>
            <a:ext cx="6321600" cy="332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t" sz="1300"/>
              <a:t> </a:t>
            </a:r>
            <a:r>
              <a:rPr lang="it" sz="1600" b="1"/>
              <a:t>I CPIA</a:t>
            </a:r>
            <a:r>
              <a:rPr lang="it" sz="1600"/>
              <a:t> reclutano gli insegnanti per l'italiano come L2 e per i corsi di alfabetizzazione dalle liste degli insegnanti della scuola primaria e, recentemente dalla classe di concorso, A023. Per i corsi di abilitazione del primo ciclo gli insegnanti sono reclutati dalle liste della scuola secondaria di primo grado.  </a:t>
            </a:r>
            <a:r>
              <a:rPr lang="it" sz="1600" b="1">
                <a:solidFill>
                  <a:schemeClr val="dk1"/>
                </a:solidFill>
              </a:rPr>
              <a:t>Non ci sono diplomi specifici o corsi considerati obbligatori per insegnare nei corsi di base per adulti.</a:t>
            </a:r>
            <a:endParaRPr sz="1600" b="1">
              <a:solidFill>
                <a:schemeClr val="dk1"/>
              </a:solidFill>
            </a:endParaRPr>
          </a:p>
          <a:p>
            <a:pPr marL="457200" lvl="0" indent="-311150" algn="l" rtl="0">
              <a:spcBef>
                <a:spcPts val="0"/>
              </a:spcBef>
              <a:spcAft>
                <a:spcPts val="0"/>
              </a:spcAft>
              <a:buSzPts val="1300"/>
              <a:buChar char="●"/>
            </a:pPr>
            <a:r>
              <a:rPr lang="it" sz="1600"/>
              <a:t>Gli insegnanti che lavorano nelle </a:t>
            </a:r>
            <a:r>
              <a:rPr lang="it" sz="1600" b="1"/>
              <a:t>organizzazioni private e nelle ONG</a:t>
            </a:r>
            <a:r>
              <a:rPr lang="it" sz="1600"/>
              <a:t> sono reclutati direttamente dall'organizzazione. Le diverse organizzazioni </a:t>
            </a:r>
            <a:r>
              <a:rPr lang="it" sz="1600" b="1">
                <a:solidFill>
                  <a:schemeClr val="dk1"/>
                </a:solidFill>
              </a:rPr>
              <a:t>seguono standard diversi </a:t>
            </a:r>
            <a:r>
              <a:rPr lang="it" sz="1600"/>
              <a:t>nella scelta dei loro dipendenti </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Programma dell’incontro</a:t>
            </a:r>
            <a:endParaRPr/>
          </a:p>
        </p:txBody>
      </p:sp>
      <p:sp>
        <p:nvSpPr>
          <p:cNvPr id="90" name="Google Shape;90;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it"/>
              <a:t>ABE in Austria, Svizzera, Slovacchia</a:t>
            </a:r>
            <a:endParaRPr/>
          </a:p>
          <a:p>
            <a:pPr marL="457200" lvl="0" indent="-342900" algn="l" rtl="0">
              <a:spcBef>
                <a:spcPts val="0"/>
              </a:spcBef>
              <a:spcAft>
                <a:spcPts val="0"/>
              </a:spcAft>
              <a:buSzPts val="1800"/>
              <a:buChar char="-"/>
            </a:pPr>
            <a:r>
              <a:rPr lang="it"/>
              <a:t>ABE in Italia: le origini storiche, panoramica della situazione attuale.</a:t>
            </a:r>
            <a:endParaRPr/>
          </a:p>
          <a:p>
            <a:pPr marL="457200" lvl="0" indent="-342900" algn="l" rtl="0">
              <a:spcBef>
                <a:spcPts val="0"/>
              </a:spcBef>
              <a:spcAft>
                <a:spcPts val="0"/>
              </a:spcAft>
              <a:buSzPts val="1800"/>
              <a:buChar char="-"/>
            </a:pPr>
            <a:r>
              <a:rPr lang="it"/>
              <a:t>Focus: il CPIA</a:t>
            </a:r>
            <a:endParaRPr/>
          </a:p>
          <a:p>
            <a:pPr marL="457200" lvl="0" indent="-342900" algn="l" rtl="0">
              <a:spcBef>
                <a:spcPts val="0"/>
              </a:spcBef>
              <a:spcAft>
                <a:spcPts val="0"/>
              </a:spcAft>
              <a:buSzPts val="1800"/>
              <a:buChar char="-"/>
            </a:pPr>
            <a:r>
              <a:rPr lang="it"/>
              <a:t>Focus: la rete SAI</a:t>
            </a:r>
            <a:endParaRPr/>
          </a:p>
          <a:p>
            <a:pPr marL="457200" lvl="0" indent="-342900" algn="l" rtl="0">
              <a:spcBef>
                <a:spcPts val="0"/>
              </a:spcBef>
              <a:spcAft>
                <a:spcPts val="0"/>
              </a:spcAft>
              <a:buSzPts val="1800"/>
              <a:buChar char="-"/>
            </a:pPr>
            <a:r>
              <a:rPr lang="it"/>
              <a:t>Riflessione: le competenze degli insegnanti.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Focus sul CPIA</a:t>
            </a:r>
            <a:endParaRPr/>
          </a:p>
        </p:txBody>
      </p:sp>
      <p:sp>
        <p:nvSpPr>
          <p:cNvPr id="256" name="Google Shape;256;p43"/>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57" name="Google Shape;257;p43"/>
          <p:cNvPicPr preferRelativeResize="0"/>
          <p:nvPr/>
        </p:nvPicPr>
        <p:blipFill>
          <a:blip r:embed="rId3">
            <a:alphaModFix/>
          </a:blip>
          <a:stretch>
            <a:fillRect/>
          </a:stretch>
        </p:blipFill>
        <p:spPr>
          <a:xfrm>
            <a:off x="4137175" y="2180798"/>
            <a:ext cx="2822925" cy="1704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xfrm>
            <a:off x="2410100" y="47810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Focus: Il sistema SAI (ex SPRAR) </a:t>
            </a:r>
            <a:endParaRPr/>
          </a:p>
        </p:txBody>
      </p:sp>
      <p:sp>
        <p:nvSpPr>
          <p:cNvPr id="263" name="Google Shape;263;p4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0"/>
              </a:spcBef>
              <a:spcAft>
                <a:spcPts val="0"/>
              </a:spcAft>
              <a:buNone/>
            </a:pPr>
            <a:endParaRPr sz="2300">
              <a:highlight>
                <a:schemeClr val="lt1"/>
              </a:highlight>
              <a:latin typeface="Times New Roman"/>
              <a:ea typeface="Times New Roman"/>
              <a:cs typeface="Times New Roman"/>
              <a:sym typeface="Times New Roman"/>
            </a:endParaRPr>
          </a:p>
          <a:p>
            <a:pPr marL="0" lvl="0" indent="0" algn="just" rtl="0">
              <a:spcBef>
                <a:spcPts val="0"/>
              </a:spcBef>
              <a:spcAft>
                <a:spcPts val="0"/>
              </a:spcAft>
              <a:buNone/>
            </a:pPr>
            <a:r>
              <a:rPr lang="it" sz="2300">
                <a:highlight>
                  <a:schemeClr val="lt1"/>
                </a:highlight>
                <a:latin typeface="Times New Roman"/>
                <a:ea typeface="Times New Roman"/>
                <a:cs typeface="Times New Roman"/>
                <a:sym typeface="Times New Roman"/>
              </a:rPr>
              <a:t>Sistema di Accoglienza e Integrazione (rete SAI, ex SPRAR ), costituita dalla </a:t>
            </a:r>
            <a:r>
              <a:rPr lang="it" sz="2300" b="1">
                <a:highlight>
                  <a:schemeClr val="lt1"/>
                </a:highlight>
                <a:latin typeface="Times New Roman"/>
                <a:ea typeface="Times New Roman"/>
                <a:cs typeface="Times New Roman"/>
                <a:sym typeface="Times New Roman"/>
              </a:rPr>
              <a:t>rete degli enti locali</a:t>
            </a:r>
            <a:r>
              <a:rPr lang="it" sz="2300">
                <a:highlight>
                  <a:schemeClr val="lt1"/>
                </a:highlight>
                <a:latin typeface="Times New Roman"/>
                <a:ea typeface="Times New Roman"/>
                <a:cs typeface="Times New Roman"/>
                <a:sym typeface="Times New Roman"/>
              </a:rPr>
              <a:t> che, per la realizzazione di progetti di accoglienza integrata, accedono al Fondo nazionale per le politiche e i servizi dell’asilo</a:t>
            </a:r>
            <a:endParaRPr sz="2300">
              <a:highlight>
                <a:schemeClr val="lt1"/>
              </a:highlight>
              <a:latin typeface="Times New Roman"/>
              <a:ea typeface="Times New Roman"/>
              <a:cs typeface="Times New Roman"/>
              <a:sym typeface="Times New Roman"/>
            </a:endParaRPr>
          </a:p>
          <a:p>
            <a:pPr marL="0" lvl="0" indent="0" algn="just" rtl="0">
              <a:spcBef>
                <a:spcPts val="0"/>
              </a:spcBef>
              <a:spcAft>
                <a:spcPts val="0"/>
              </a:spcAft>
              <a:buNone/>
            </a:pPr>
            <a:endParaRPr sz="2300">
              <a:highlight>
                <a:schemeClr val="lt1"/>
              </a:highlight>
              <a:latin typeface="Times New Roman"/>
              <a:ea typeface="Times New Roman"/>
              <a:cs typeface="Times New Roman"/>
              <a:sym typeface="Times New Roman"/>
            </a:endParaRPr>
          </a:p>
          <a:p>
            <a:pPr marL="0" lvl="0" indent="0" algn="just" rtl="0">
              <a:spcBef>
                <a:spcPts val="0"/>
              </a:spcBef>
              <a:spcAft>
                <a:spcPts val="0"/>
              </a:spcAft>
              <a:buNone/>
            </a:pPr>
            <a:r>
              <a:rPr lang="it" sz="2300" u="sng">
                <a:solidFill>
                  <a:schemeClr val="hlink"/>
                </a:solidFill>
                <a:highlight>
                  <a:schemeClr val="lt1"/>
                </a:highlight>
                <a:latin typeface="Times New Roman"/>
                <a:ea typeface="Times New Roman"/>
                <a:cs typeface="Times New Roman"/>
                <a:sym typeface="Times New Roman"/>
                <a:hlinkClick r:id="rId3"/>
              </a:rPr>
              <a:t>https://www.retesai.it/</a:t>
            </a:r>
            <a:endParaRPr sz="2300">
              <a:highlight>
                <a:schemeClr val="lt1"/>
              </a:highlight>
              <a:latin typeface="Times New Roman"/>
              <a:ea typeface="Times New Roman"/>
              <a:cs typeface="Times New Roman"/>
              <a:sym typeface="Times New Roman"/>
            </a:endParaRPr>
          </a:p>
          <a:p>
            <a:pPr marL="0" lvl="0" indent="0" algn="just" rtl="0">
              <a:spcBef>
                <a:spcPts val="0"/>
              </a:spcBef>
              <a:spcAft>
                <a:spcPts val="0"/>
              </a:spcAft>
              <a:buClr>
                <a:schemeClr val="dk2"/>
              </a:buClr>
              <a:buSzPct val="47826"/>
              <a:buFont typeface="Arial"/>
              <a:buNone/>
            </a:pPr>
            <a:endParaRPr sz="2300">
              <a:highlight>
                <a:schemeClr val="lt1"/>
              </a:highlight>
              <a:latin typeface="Times New Roman"/>
              <a:ea typeface="Times New Roman"/>
              <a:cs typeface="Times New Roman"/>
              <a:sym typeface="Times New Roman"/>
            </a:endParaRPr>
          </a:p>
        </p:txBody>
      </p:sp>
      <p:pic>
        <p:nvPicPr>
          <p:cNvPr id="264" name="Google Shape;264;p44"/>
          <p:cNvPicPr preferRelativeResize="0"/>
          <p:nvPr/>
        </p:nvPicPr>
        <p:blipFill>
          <a:blip r:embed="rId4">
            <a:alphaModFix/>
          </a:blip>
          <a:stretch>
            <a:fillRect/>
          </a:stretch>
        </p:blipFill>
        <p:spPr>
          <a:xfrm>
            <a:off x="307500" y="2074325"/>
            <a:ext cx="1883023" cy="994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La rete SAI: breve storia</a:t>
            </a:r>
            <a:endParaRPr/>
          </a:p>
        </p:txBody>
      </p:sp>
      <p:sp>
        <p:nvSpPr>
          <p:cNvPr id="270" name="Google Shape;270;p4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it"/>
              <a:t>2001: PNA Piano Nazionale Asilo</a:t>
            </a:r>
            <a:endParaRPr/>
          </a:p>
          <a:p>
            <a:pPr marL="0" lvl="0" indent="0" algn="l" rtl="0">
              <a:spcBef>
                <a:spcPts val="1200"/>
              </a:spcBef>
              <a:spcAft>
                <a:spcPts val="0"/>
              </a:spcAft>
              <a:buNone/>
            </a:pPr>
            <a:r>
              <a:rPr lang="it"/>
              <a:t>2002: SPRAR Sistema di protezione Richiedenti asilo e Rifugiati (legge n.189/2002)</a:t>
            </a:r>
            <a:endParaRPr/>
          </a:p>
          <a:p>
            <a:pPr marL="0" lvl="0" indent="0" algn="l" rtl="0">
              <a:spcBef>
                <a:spcPts val="1200"/>
              </a:spcBef>
              <a:spcAft>
                <a:spcPts val="0"/>
              </a:spcAft>
              <a:buNone/>
            </a:pPr>
            <a:r>
              <a:rPr lang="it"/>
              <a:t>2018: SIPROIMI – Sistema di protezione per titolari di protezione internazionale e per minori stranieri non accompagnati (D.L. 4 ottobre 2018, n. 113)</a:t>
            </a:r>
            <a:endParaRPr/>
          </a:p>
          <a:p>
            <a:pPr marL="0" lvl="0" indent="0" algn="just" rtl="0">
              <a:lnSpc>
                <a:spcPct val="140000"/>
              </a:lnSpc>
              <a:spcBef>
                <a:spcPts val="1900"/>
              </a:spcBef>
              <a:spcAft>
                <a:spcPts val="600"/>
              </a:spcAft>
              <a:buNone/>
            </a:pPr>
            <a:r>
              <a:rPr lang="it">
                <a:solidFill>
                  <a:srgbClr val="272727"/>
                </a:solidFill>
                <a:highlight>
                  <a:srgbClr val="FFFFFF"/>
                </a:highlight>
              </a:rPr>
              <a:t>2020: SAI – Sistema di accoglienza e integrazione (D.L. 21 ottobre 2020)</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I numeri del SAI</a:t>
            </a:r>
            <a:endParaRPr/>
          </a:p>
        </p:txBody>
      </p:sp>
      <p:sp>
        <p:nvSpPr>
          <p:cNvPr id="276" name="Google Shape;276;p4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77" name="Google Shape;277;p46"/>
          <p:cNvPicPr preferRelativeResize="0"/>
          <p:nvPr/>
        </p:nvPicPr>
        <p:blipFill>
          <a:blip r:embed="rId3">
            <a:alphaModFix/>
          </a:blip>
          <a:stretch>
            <a:fillRect/>
          </a:stretch>
        </p:blipFill>
        <p:spPr>
          <a:xfrm>
            <a:off x="2530000" y="1637350"/>
            <a:ext cx="6081800" cy="2919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Le caratteristiche del SAI</a:t>
            </a:r>
            <a:endParaRPr/>
          </a:p>
        </p:txBody>
      </p:sp>
      <p:sp>
        <p:nvSpPr>
          <p:cNvPr id="283" name="Google Shape;283;p47"/>
          <p:cNvSpPr txBox="1">
            <a:spLocks noGrp="1"/>
          </p:cNvSpPr>
          <p:nvPr>
            <p:ph type="body" idx="1"/>
          </p:nvPr>
        </p:nvSpPr>
        <p:spPr>
          <a:xfrm>
            <a:off x="2410100" y="1637325"/>
            <a:ext cx="6321600" cy="29610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it"/>
              <a:t>il carattere pubblico delle risorse messe a disposizione e degli enti politicamente responsabili dell’accoglienza: Ministero dell’Interno ed enti locali</a:t>
            </a:r>
            <a:endParaRPr/>
          </a:p>
          <a:p>
            <a:pPr marL="457200" lvl="0" indent="-334327" algn="l" rtl="0">
              <a:spcBef>
                <a:spcPts val="0"/>
              </a:spcBef>
              <a:spcAft>
                <a:spcPts val="0"/>
              </a:spcAft>
              <a:buSzPct val="100000"/>
              <a:buChar char="●"/>
            </a:pPr>
            <a:r>
              <a:rPr lang="it"/>
              <a:t>la volontarietà degli enti locali nella partecipazione alla rete dei progetti di accoglienza</a:t>
            </a:r>
            <a:endParaRPr/>
          </a:p>
          <a:p>
            <a:pPr marL="457200" lvl="0" indent="-334327" algn="l" rtl="0">
              <a:spcBef>
                <a:spcPts val="0"/>
              </a:spcBef>
              <a:spcAft>
                <a:spcPts val="0"/>
              </a:spcAft>
              <a:buSzPct val="100000"/>
              <a:buChar char="●"/>
            </a:pPr>
            <a:r>
              <a:rPr lang="it"/>
              <a:t>il decentramento degli interventi di accoglienza integrata</a:t>
            </a:r>
            <a:endParaRPr/>
          </a:p>
          <a:p>
            <a:pPr marL="457200" lvl="0" indent="-334327" algn="l" rtl="0">
              <a:spcBef>
                <a:spcPts val="0"/>
              </a:spcBef>
              <a:spcAft>
                <a:spcPts val="0"/>
              </a:spcAft>
              <a:buSzPct val="100000"/>
              <a:buChar char="●"/>
            </a:pPr>
            <a:r>
              <a:rPr lang="it"/>
              <a:t>le sinergie avviate sul territorio con i cosiddetti enti gestori, soggetti del terzo settore che contribuiscono in maniera essenziale alla realizzazione degli interventi;</a:t>
            </a:r>
            <a:endParaRPr/>
          </a:p>
          <a:p>
            <a:pPr marL="457200" lvl="0" indent="-334327" algn="l" rtl="0">
              <a:spcBef>
                <a:spcPts val="0"/>
              </a:spcBef>
              <a:spcAft>
                <a:spcPts val="0"/>
              </a:spcAft>
              <a:buSzPct val="100000"/>
              <a:buChar char="●"/>
            </a:pPr>
            <a:r>
              <a:rPr lang="it"/>
              <a:t>la promozione e lo sviluppo di reti locali, per la riuscita delle misure di accoglienza, protezione, integrazione.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L’insegnamento L2 nei progetti SAI</a:t>
            </a:r>
            <a:endParaRPr/>
          </a:p>
        </p:txBody>
      </p:sp>
      <p:sp>
        <p:nvSpPr>
          <p:cNvPr id="289" name="Google Shape;289;p48"/>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Char char="●"/>
            </a:pPr>
            <a:r>
              <a:rPr lang="it" sz="2300"/>
              <a:t>obbligo di erogare (prima 10, poi) 15 ore settimanali a beneficiario;</a:t>
            </a:r>
            <a:endParaRPr sz="2300"/>
          </a:p>
          <a:p>
            <a:pPr marL="457200" lvl="0" indent="-374650" algn="l" rtl="0">
              <a:spcBef>
                <a:spcPts val="0"/>
              </a:spcBef>
              <a:spcAft>
                <a:spcPts val="0"/>
              </a:spcAft>
              <a:buSzPts val="2300"/>
              <a:buChar char="●"/>
            </a:pPr>
            <a:r>
              <a:rPr lang="it" sz="2300"/>
              <a:t>soluzioni: corsi interni, CPIA, corsi presso enti esterni di formazione o volontariato.</a:t>
            </a:r>
            <a:endParaRPr sz="2300"/>
          </a:p>
          <a:p>
            <a:pPr marL="457200" lvl="0" indent="-374650" algn="l" rtl="0">
              <a:spcBef>
                <a:spcPts val="0"/>
              </a:spcBef>
              <a:spcAft>
                <a:spcPts val="0"/>
              </a:spcAft>
              <a:buSzPts val="2300"/>
              <a:buChar char="●"/>
            </a:pPr>
            <a:r>
              <a:rPr lang="it" sz="2300"/>
              <a:t>selezione degli insegnanti in capo agli enti gestori</a:t>
            </a:r>
            <a:endParaRPr sz="23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9"/>
          <p:cNvSpPr txBox="1">
            <a:spLocks noGrp="1"/>
          </p:cNvSpPr>
          <p:nvPr>
            <p:ph type="title"/>
          </p:nvPr>
        </p:nvSpPr>
        <p:spPr>
          <a:xfrm>
            <a:off x="2400250" y="575950"/>
            <a:ext cx="6321600" cy="796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Livelli di istruzione beneficiari SAI</a:t>
            </a:r>
            <a:endParaRPr/>
          </a:p>
          <a:p>
            <a:pPr marL="0" lvl="0" indent="0" algn="l" rtl="0">
              <a:spcBef>
                <a:spcPts val="0"/>
              </a:spcBef>
              <a:spcAft>
                <a:spcPts val="0"/>
              </a:spcAft>
              <a:buNone/>
            </a:pPr>
            <a:r>
              <a:rPr lang="it" sz="1666" b="0"/>
              <a:t>Atlante SPRAR 2018</a:t>
            </a:r>
            <a:endParaRPr sz="1666" b="0"/>
          </a:p>
        </p:txBody>
      </p:sp>
      <p:sp>
        <p:nvSpPr>
          <p:cNvPr id="295" name="Google Shape;295;p49"/>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it"/>
              <a:t>Il 63% dei beneficiari ha un </a:t>
            </a:r>
            <a:endParaRPr/>
          </a:p>
          <a:p>
            <a:pPr marL="0" lvl="0" indent="0" algn="l" rtl="0">
              <a:spcBef>
                <a:spcPts val="1200"/>
              </a:spcBef>
              <a:spcAft>
                <a:spcPts val="0"/>
              </a:spcAft>
              <a:buNone/>
            </a:pPr>
            <a:r>
              <a:rPr lang="it"/>
              <a:t>titolo di studio corrispondente</a:t>
            </a:r>
            <a:endParaRPr/>
          </a:p>
          <a:p>
            <a:pPr marL="0" lvl="0" indent="0" algn="l" rtl="0">
              <a:spcBef>
                <a:spcPts val="1200"/>
              </a:spcBef>
              <a:spcAft>
                <a:spcPts val="0"/>
              </a:spcAft>
              <a:buNone/>
            </a:pPr>
            <a:r>
              <a:rPr lang="it"/>
              <a:t> alla scuola primaria e </a:t>
            </a:r>
            <a:endParaRPr/>
          </a:p>
          <a:p>
            <a:pPr marL="0" lvl="0" indent="0" algn="l" rtl="0">
              <a:spcBef>
                <a:spcPts val="1200"/>
              </a:spcBef>
              <a:spcAft>
                <a:spcPts val="0"/>
              </a:spcAft>
              <a:buNone/>
            </a:pPr>
            <a:r>
              <a:rPr lang="it"/>
              <a:t>secondaria di primo grado.</a:t>
            </a:r>
            <a:endParaRPr/>
          </a:p>
          <a:p>
            <a:pPr marL="0" lvl="0" indent="0" algn="l" rtl="0">
              <a:spcBef>
                <a:spcPts val="1200"/>
              </a:spcBef>
              <a:spcAft>
                <a:spcPts val="0"/>
              </a:spcAft>
              <a:buNone/>
            </a:pPr>
            <a:endParaRPr/>
          </a:p>
          <a:p>
            <a:pPr marL="0" lvl="0" indent="0" algn="l" rtl="0">
              <a:spcBef>
                <a:spcPts val="1200"/>
              </a:spcBef>
              <a:spcAft>
                <a:spcPts val="0"/>
              </a:spcAft>
              <a:buNone/>
            </a:pPr>
            <a:r>
              <a:rPr lang="it"/>
              <a:t>Il 12% dei  beneficiari è</a:t>
            </a:r>
            <a:endParaRPr/>
          </a:p>
          <a:p>
            <a:pPr marL="0" lvl="0" indent="0" algn="l" rtl="0">
              <a:spcBef>
                <a:spcPts val="1200"/>
              </a:spcBef>
              <a:spcAft>
                <a:spcPts val="1200"/>
              </a:spcAft>
              <a:buNone/>
            </a:pPr>
            <a:r>
              <a:rPr lang="it"/>
              <a:t>senza titolo di studio.</a:t>
            </a:r>
            <a:endParaRPr/>
          </a:p>
        </p:txBody>
      </p:sp>
      <p:pic>
        <p:nvPicPr>
          <p:cNvPr id="296" name="Google Shape;296;p49"/>
          <p:cNvPicPr preferRelativeResize="0"/>
          <p:nvPr/>
        </p:nvPicPr>
        <p:blipFill>
          <a:blip r:embed="rId3">
            <a:alphaModFix/>
          </a:blip>
          <a:stretch>
            <a:fillRect/>
          </a:stretch>
        </p:blipFill>
        <p:spPr>
          <a:xfrm>
            <a:off x="5933013" y="1484262"/>
            <a:ext cx="2788837" cy="32254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0"/>
          <p:cNvSpPr txBox="1">
            <a:spLocks noGrp="1"/>
          </p:cNvSpPr>
          <p:nvPr>
            <p:ph type="title"/>
          </p:nvPr>
        </p:nvSpPr>
        <p:spPr>
          <a:xfrm>
            <a:off x="2400250" y="575950"/>
            <a:ext cx="6321600" cy="780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Tipologia di corsi erogati</a:t>
            </a:r>
            <a:endParaRPr/>
          </a:p>
          <a:p>
            <a:pPr marL="0" lvl="0" indent="0" algn="l" rtl="0">
              <a:spcBef>
                <a:spcPts val="0"/>
              </a:spcBef>
              <a:spcAft>
                <a:spcPts val="0"/>
              </a:spcAft>
              <a:buClr>
                <a:schemeClr val="dk2"/>
              </a:buClr>
              <a:buSzPct val="65999"/>
              <a:buFont typeface="Arial"/>
              <a:buNone/>
            </a:pPr>
            <a:r>
              <a:rPr lang="it" sz="1666" b="0"/>
              <a:t>Atlante SPRAR 2018</a:t>
            </a:r>
            <a:endParaRPr/>
          </a:p>
        </p:txBody>
      </p:sp>
      <p:sp>
        <p:nvSpPr>
          <p:cNvPr id="302" name="Google Shape;302;p50"/>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03" name="Google Shape;303;p50"/>
          <p:cNvPicPr preferRelativeResize="0"/>
          <p:nvPr/>
        </p:nvPicPr>
        <p:blipFill>
          <a:blip r:embed="rId3">
            <a:alphaModFix/>
          </a:blip>
          <a:stretch>
            <a:fillRect/>
          </a:stretch>
        </p:blipFill>
        <p:spPr>
          <a:xfrm>
            <a:off x="1455400" y="1535988"/>
            <a:ext cx="7473600" cy="31219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La nostra scuola di italiano</a:t>
            </a:r>
            <a:endParaRPr/>
          </a:p>
        </p:txBody>
      </p:sp>
      <p:sp>
        <p:nvSpPr>
          <p:cNvPr id="309" name="Google Shape;309;p51"/>
          <p:cNvSpPr txBox="1">
            <a:spLocks noGrp="1"/>
          </p:cNvSpPr>
          <p:nvPr>
            <p:ph type="body" idx="1"/>
          </p:nvPr>
        </p:nvSpPr>
        <p:spPr>
          <a:xfrm>
            <a:off x="2410100" y="1276575"/>
            <a:ext cx="6321600" cy="332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it"/>
              <a:t>La nostra scuola di italiano  impiega attualmente quattro insegnanti. Proveniamo da diversi percorsi accademici ma abbiamo tutti una qualifica per l'insegnamento dell'italiano come L2 (CEDILS, Master Itals, DILIT)</a:t>
            </a:r>
            <a:endParaRPr/>
          </a:p>
          <a:p>
            <a:pPr marL="0" lvl="0" indent="0" algn="l" rtl="0">
              <a:spcBef>
                <a:spcPts val="1200"/>
              </a:spcBef>
              <a:spcAft>
                <a:spcPts val="1200"/>
              </a:spcAft>
              <a:buClr>
                <a:schemeClr val="dk2"/>
              </a:buClr>
              <a:buSzPts val="1100"/>
              <a:buFont typeface="Arial"/>
              <a:buNone/>
            </a:pPr>
            <a:r>
              <a:rPr lang="it"/>
              <a:t>L'associazione ha deciso che possedere una certificazione  per l’insegnamento dell’italiano come L2  fosse  un requisito necessario per lavorare nella scuola per mantenere la qualità dell'insegnamento a buoni livelli.</a:t>
            </a:r>
            <a:endParaRPr/>
          </a:p>
        </p:txBody>
      </p:sp>
      <p:pic>
        <p:nvPicPr>
          <p:cNvPr id="310" name="Google Shape;310;p51"/>
          <p:cNvPicPr preferRelativeResize="0"/>
          <p:nvPr/>
        </p:nvPicPr>
        <p:blipFill>
          <a:blip r:embed="rId3">
            <a:alphaModFix/>
          </a:blip>
          <a:stretch>
            <a:fillRect/>
          </a:stretch>
        </p:blipFill>
        <p:spPr>
          <a:xfrm>
            <a:off x="401125" y="1919473"/>
            <a:ext cx="1819200" cy="13045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Competenze degli insegnanti</a:t>
            </a:r>
            <a:endParaRPr/>
          </a:p>
        </p:txBody>
      </p:sp>
      <p:sp>
        <p:nvSpPr>
          <p:cNvPr id="316" name="Google Shape;316;p52"/>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ctr" rtl="0">
              <a:spcBef>
                <a:spcPts val="1200"/>
              </a:spcBef>
              <a:spcAft>
                <a:spcPts val="0"/>
              </a:spcAft>
              <a:buNone/>
            </a:pPr>
            <a:r>
              <a:rPr lang="it"/>
              <a:t>Quali competenze ritieni fondamentali</a:t>
            </a:r>
            <a:endParaRPr/>
          </a:p>
          <a:p>
            <a:pPr marL="0" lvl="0" indent="0" algn="ctr" rtl="0">
              <a:spcBef>
                <a:spcPts val="1200"/>
              </a:spcBef>
              <a:spcAft>
                <a:spcPts val="0"/>
              </a:spcAft>
              <a:buNone/>
            </a:pPr>
            <a:r>
              <a:rPr lang="it"/>
              <a:t> per un insegnante di istruzione </a:t>
            </a:r>
            <a:endParaRPr/>
          </a:p>
          <a:p>
            <a:pPr marL="0" lvl="0" indent="0" algn="ctr" rtl="0">
              <a:spcBef>
                <a:spcPts val="1200"/>
              </a:spcBef>
              <a:spcAft>
                <a:spcPts val="1200"/>
              </a:spcAft>
              <a:buNone/>
            </a:pPr>
            <a:r>
              <a:rPr lang="it"/>
              <a:t>di base per adulti?</a:t>
            </a:r>
            <a:endParaRPr/>
          </a:p>
        </p:txBody>
      </p:sp>
      <p:sp>
        <p:nvSpPr>
          <p:cNvPr id="317" name="Google Shape;317;p52"/>
          <p:cNvSpPr/>
          <p:nvPr/>
        </p:nvSpPr>
        <p:spPr>
          <a:xfrm>
            <a:off x="3126925" y="1211350"/>
            <a:ext cx="5087700" cy="3088800"/>
          </a:xfrm>
          <a:prstGeom prst="wave">
            <a:avLst>
              <a:gd name="adj1" fmla="val 12500"/>
              <a:gd name="adj2" fmla="val 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AUSTRIA</a:t>
            </a:r>
            <a:endParaRPr/>
          </a:p>
        </p:txBody>
      </p:sp>
      <p:sp>
        <p:nvSpPr>
          <p:cNvPr id="96" name="Google Shape;96;p17"/>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it"/>
              <a:t>Il sistema di istruzione di base per adulti inizia a metà degli anni 90. è un movimento “bottom- up”: i corsi sono organizzati seguendo i bisogni dei partecipanti.</a:t>
            </a:r>
            <a:endParaRPr/>
          </a:p>
          <a:p>
            <a:pPr marL="457200" lvl="0" indent="-334327" algn="l" rtl="0">
              <a:spcBef>
                <a:spcPts val="0"/>
              </a:spcBef>
              <a:spcAft>
                <a:spcPts val="0"/>
              </a:spcAft>
              <a:buSzPct val="100000"/>
              <a:buChar char="●"/>
            </a:pPr>
            <a:r>
              <a:rPr lang="it"/>
              <a:t>I primi corsi sono per persone di madrelingua tedesca: analfabetismo funzionale.</a:t>
            </a:r>
            <a:endParaRPr/>
          </a:p>
          <a:p>
            <a:pPr marL="457200" lvl="0" indent="0" algn="l" rtl="0">
              <a:spcBef>
                <a:spcPts val="1200"/>
              </a:spcBef>
              <a:spcAft>
                <a:spcPts val="0"/>
              </a:spcAft>
              <a:buNone/>
            </a:pPr>
            <a:r>
              <a:rPr lang="it" sz="2000">
                <a:solidFill>
                  <a:schemeClr val="dk1"/>
                </a:solidFill>
              </a:rPr>
              <a:t>1998: Neustart Grundbildung</a:t>
            </a:r>
            <a:r>
              <a:rPr lang="it" sz="2000"/>
              <a:t> (Ricominciare l’istruzione di base per adulti) finanziato dal FSE (Fondo Sociale Europeo) e il corrispettivo del Centro per l’impiego.</a:t>
            </a:r>
            <a:endParaRPr sz="2000"/>
          </a:p>
          <a:p>
            <a:pPr marL="457200" lvl="0" indent="0" algn="l" rtl="0">
              <a:spcBef>
                <a:spcPts val="1200"/>
              </a:spcBef>
              <a:spcAft>
                <a:spcPts val="1200"/>
              </a:spcAft>
              <a:buNone/>
            </a:pPr>
            <a:r>
              <a:rPr lang="it"/>
              <a:t>contenuti: leggere, scrivere, aritmetica per adulti con carenze nell’istruzione di base.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Competenze insegnanti</a:t>
            </a:r>
            <a:endParaRPr/>
          </a:p>
        </p:txBody>
      </p:sp>
      <p:sp>
        <p:nvSpPr>
          <p:cNvPr id="323" name="Google Shape;323;p53"/>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ctr" rtl="0">
              <a:spcBef>
                <a:spcPts val="1200"/>
              </a:spcBef>
              <a:spcAft>
                <a:spcPts val="1200"/>
              </a:spcAft>
              <a:buNone/>
            </a:pPr>
            <a:r>
              <a:rPr lang="it"/>
              <a:t>Cosa ti è stato più utile per imparare il “mestiere dell’insegnante?”</a:t>
            </a:r>
            <a:endParaRPr/>
          </a:p>
        </p:txBody>
      </p:sp>
      <p:sp>
        <p:nvSpPr>
          <p:cNvPr id="324" name="Google Shape;324;p53"/>
          <p:cNvSpPr/>
          <p:nvPr/>
        </p:nvSpPr>
        <p:spPr>
          <a:xfrm>
            <a:off x="3027050" y="1434975"/>
            <a:ext cx="5087700" cy="3088800"/>
          </a:xfrm>
          <a:prstGeom prst="wave">
            <a:avLst>
              <a:gd name="adj1" fmla="val 12500"/>
              <a:gd name="adj2" fmla="val 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Primi anni 2000</a:t>
            </a:r>
            <a:endParaRPr/>
          </a:p>
        </p:txBody>
      </p:sp>
      <p:sp>
        <p:nvSpPr>
          <p:cNvPr id="102" name="Google Shape;102;p18"/>
          <p:cNvSpPr txBox="1">
            <a:spLocks noGrp="1"/>
          </p:cNvSpPr>
          <p:nvPr>
            <p:ph type="body" idx="1"/>
          </p:nvPr>
        </p:nvSpPr>
        <p:spPr>
          <a:xfrm>
            <a:off x="2317675" y="1285875"/>
            <a:ext cx="6754500" cy="32829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Char char="●"/>
            </a:pPr>
            <a:r>
              <a:rPr lang="it"/>
              <a:t>1998-2000: ISOP organizza “</a:t>
            </a:r>
            <a:r>
              <a:rPr lang="it">
                <a:solidFill>
                  <a:schemeClr val="dk1"/>
                </a:solidFill>
              </a:rPr>
              <a:t>External Secondary School</a:t>
            </a:r>
            <a:r>
              <a:rPr lang="it"/>
              <a:t>”  il  primo corso per il conseguimento del diploma di scuola dell’obbligo per adulti. I partecipanti sono principalmente stranieri giovani (turchi, bosniaci) .</a:t>
            </a:r>
            <a:endParaRPr/>
          </a:p>
          <a:p>
            <a:pPr marL="457200" lvl="0" indent="0" algn="l" rtl="0">
              <a:spcBef>
                <a:spcPts val="1200"/>
              </a:spcBef>
              <a:spcAft>
                <a:spcPts val="0"/>
              </a:spcAft>
              <a:buNone/>
            </a:pPr>
            <a:endParaRPr/>
          </a:p>
          <a:p>
            <a:pPr marL="457200" lvl="0" indent="-325755" algn="l" rtl="0">
              <a:spcBef>
                <a:spcPts val="1200"/>
              </a:spcBef>
              <a:spcAft>
                <a:spcPts val="0"/>
              </a:spcAft>
              <a:buSzPct val="100000"/>
              <a:buChar char="●"/>
            </a:pPr>
            <a:r>
              <a:rPr lang="it"/>
              <a:t>2000: </a:t>
            </a:r>
            <a:r>
              <a:rPr lang="it">
                <a:solidFill>
                  <a:schemeClr val="dk1"/>
                </a:solidFill>
              </a:rPr>
              <a:t>Interkuturelle Elementarbildung</a:t>
            </a:r>
            <a:r>
              <a:rPr lang="it"/>
              <a:t> (Intercultural Elementary Education)</a:t>
            </a:r>
            <a:endParaRPr/>
          </a:p>
          <a:p>
            <a:pPr marL="0" lvl="0" indent="0" algn="l" rtl="0">
              <a:spcBef>
                <a:spcPts val="1200"/>
              </a:spcBef>
              <a:spcAft>
                <a:spcPts val="0"/>
              </a:spcAft>
              <a:buNone/>
            </a:pPr>
            <a:r>
              <a:rPr lang="it"/>
              <a:t>            contenuti: alfabetizzazione, lingua tedesca, elementi di cultura generale.</a:t>
            </a:r>
            <a:endParaRPr/>
          </a:p>
          <a:p>
            <a:pPr marL="0" lvl="0" indent="0" algn="l" rtl="0">
              <a:spcBef>
                <a:spcPts val="1200"/>
              </a:spcBef>
              <a:spcAft>
                <a:spcPts val="0"/>
              </a:spcAft>
              <a:buNone/>
            </a:pPr>
            <a:r>
              <a:rPr lang="it"/>
              <a:t>            Ponte per External Secondary School o per il lavoro.</a:t>
            </a:r>
            <a:endParaRPr/>
          </a:p>
          <a:p>
            <a:pPr marL="457200" lvl="0" indent="-325755" algn="l" rtl="0">
              <a:spcBef>
                <a:spcPts val="1200"/>
              </a:spcBef>
              <a:spcAft>
                <a:spcPts val="0"/>
              </a:spcAft>
              <a:buSzPct val="100000"/>
              <a:buChar char="●"/>
            </a:pPr>
            <a:r>
              <a:rPr lang="it"/>
              <a:t>2005: In.Bewengung. Adult Basic Education and Literacy Network in Austria (Alfa- Telefon).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797125" y="575950"/>
            <a:ext cx="72504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2012:</a:t>
            </a:r>
            <a:r>
              <a:rPr lang="it">
                <a:solidFill>
                  <a:schemeClr val="dk1"/>
                </a:solidFill>
              </a:rPr>
              <a:t> Initiative Erwachsenenbildung </a:t>
            </a:r>
            <a:r>
              <a:rPr lang="it"/>
              <a:t>(IEB) </a:t>
            </a:r>
            <a:endParaRPr/>
          </a:p>
        </p:txBody>
      </p:sp>
      <p:sp>
        <p:nvSpPr>
          <p:cNvPr id="108" name="Google Shape;108;p19"/>
          <p:cNvSpPr txBox="1">
            <a:spLocks noGrp="1"/>
          </p:cNvSpPr>
          <p:nvPr>
            <p:ph type="body" idx="1"/>
          </p:nvPr>
        </p:nvSpPr>
        <p:spPr>
          <a:xfrm>
            <a:off x="2330075" y="1294050"/>
            <a:ext cx="6644700" cy="3494400"/>
          </a:xfrm>
          <a:prstGeom prst="rect">
            <a:avLst/>
          </a:prstGeom>
        </p:spPr>
        <p:txBody>
          <a:bodyPr spcFirstLastPara="1" wrap="square" lIns="91425" tIns="91425" rIns="91425" bIns="91425" anchor="t" anchorCtr="0">
            <a:normAutofit fontScale="70000"/>
          </a:bodyPr>
          <a:lstStyle/>
          <a:p>
            <a:pPr marL="0" lvl="0" indent="0" algn="l" rtl="0">
              <a:spcBef>
                <a:spcPts val="0"/>
              </a:spcBef>
              <a:spcAft>
                <a:spcPts val="0"/>
              </a:spcAft>
              <a:buNone/>
            </a:pPr>
            <a:r>
              <a:rPr lang="it"/>
              <a:t>= Iniziativa per l’istruzione degli adulti</a:t>
            </a:r>
            <a:endParaRPr/>
          </a:p>
          <a:p>
            <a:pPr marL="0" lvl="0" indent="0" algn="l" rtl="0">
              <a:spcBef>
                <a:spcPts val="1200"/>
              </a:spcBef>
              <a:spcAft>
                <a:spcPts val="0"/>
              </a:spcAft>
              <a:buNone/>
            </a:pPr>
            <a:r>
              <a:rPr lang="it" u="sng">
                <a:solidFill>
                  <a:schemeClr val="hlink"/>
                </a:solidFill>
                <a:hlinkClick r:id="rId3"/>
              </a:rPr>
              <a:t>https://www.initiative-erwachsenenbildung.at/initiative-erwachsenenbildung/was-ist-das/</a:t>
            </a:r>
            <a:endParaRPr/>
          </a:p>
          <a:p>
            <a:pPr marL="0" lvl="0" indent="0" algn="l" rtl="0">
              <a:spcBef>
                <a:spcPts val="1200"/>
              </a:spcBef>
              <a:spcAft>
                <a:spcPts val="0"/>
              </a:spcAft>
              <a:buNone/>
            </a:pPr>
            <a:r>
              <a:rPr lang="it"/>
              <a:t>nasce da cooperazione tra regioni e governo federale.</a:t>
            </a:r>
            <a:endParaRPr/>
          </a:p>
          <a:p>
            <a:pPr marL="0" lvl="0" indent="0" algn="l" rtl="0">
              <a:spcBef>
                <a:spcPts val="1200"/>
              </a:spcBef>
              <a:spcAft>
                <a:spcPts val="0"/>
              </a:spcAft>
              <a:buNone/>
            </a:pPr>
            <a:r>
              <a:rPr lang="it"/>
              <a:t>obiettivo: istruzione di base gratuita per giovani e adulti; garantire la qualità dell’insegnamento con linee guida comuni.</a:t>
            </a:r>
            <a:endParaRPr/>
          </a:p>
          <a:p>
            <a:pPr marL="0" lvl="0" indent="0" algn="l" rtl="0">
              <a:spcBef>
                <a:spcPts val="1200"/>
              </a:spcBef>
              <a:spcAft>
                <a:spcPts val="0"/>
              </a:spcAft>
              <a:buNone/>
            </a:pPr>
            <a:r>
              <a:rPr lang="it"/>
              <a:t>Contenuti dell’ABE:</a:t>
            </a:r>
            <a:endParaRPr/>
          </a:p>
          <a:p>
            <a:pPr marL="457200" lvl="0" indent="-308610" algn="l" rtl="0">
              <a:spcBef>
                <a:spcPts val="1200"/>
              </a:spcBef>
              <a:spcAft>
                <a:spcPts val="0"/>
              </a:spcAft>
              <a:buSzPct val="100000"/>
              <a:buAutoNum type="alphaLcParenR"/>
            </a:pPr>
            <a:r>
              <a:rPr lang="it"/>
              <a:t>competenze di apprendimento (apprendimento autonomo, imparare ad imparare)</a:t>
            </a:r>
            <a:endParaRPr/>
          </a:p>
          <a:p>
            <a:pPr marL="457200" lvl="0" indent="-308610" algn="l" rtl="0">
              <a:spcBef>
                <a:spcPts val="0"/>
              </a:spcBef>
              <a:spcAft>
                <a:spcPts val="0"/>
              </a:spcAft>
              <a:buSzPct val="100000"/>
              <a:buAutoNum type="alphaLcParenR"/>
            </a:pPr>
            <a:r>
              <a:rPr lang="it"/>
              <a:t>competenze in lingua tedesca (parlare, leggere, scrivere)</a:t>
            </a:r>
            <a:endParaRPr/>
          </a:p>
          <a:p>
            <a:pPr marL="457200" lvl="0" indent="-308610" algn="l" rtl="0">
              <a:spcBef>
                <a:spcPts val="0"/>
              </a:spcBef>
              <a:spcAft>
                <a:spcPts val="0"/>
              </a:spcAft>
              <a:buSzPct val="100000"/>
              <a:buAutoNum type="alphaLcParenR"/>
            </a:pPr>
            <a:r>
              <a:rPr lang="it"/>
              <a:t>competenze di base in un’altra lingua (parlare, leggere, scrivere)</a:t>
            </a:r>
            <a:endParaRPr/>
          </a:p>
          <a:p>
            <a:pPr marL="457200" lvl="0" indent="-308610" algn="l" rtl="0">
              <a:spcBef>
                <a:spcPts val="0"/>
              </a:spcBef>
              <a:spcAft>
                <a:spcPts val="0"/>
              </a:spcAft>
              <a:buSzPct val="100000"/>
              <a:buAutoNum type="alphaLcParenR"/>
            </a:pPr>
            <a:r>
              <a:rPr lang="it"/>
              <a:t>competenze matematiche</a:t>
            </a:r>
            <a:endParaRPr/>
          </a:p>
          <a:p>
            <a:pPr marL="457200" lvl="0" indent="-308610" algn="l" rtl="0">
              <a:spcBef>
                <a:spcPts val="0"/>
              </a:spcBef>
              <a:spcAft>
                <a:spcPts val="0"/>
              </a:spcAft>
              <a:buSzPct val="100000"/>
              <a:buAutoNum type="alphaLcParenR"/>
            </a:pPr>
            <a:r>
              <a:rPr lang="it"/>
              <a:t>competenze informatiche.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2529825" y="445025"/>
            <a:ext cx="6302400" cy="785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6666"/>
              <a:buFont typeface="Arial"/>
              <a:buNone/>
            </a:pPr>
            <a:r>
              <a:rPr lang="it"/>
              <a:t>Initiative Erwachsenenbildung (IEB): formazione degli insegnanti</a:t>
            </a:r>
            <a:endParaRPr/>
          </a:p>
        </p:txBody>
      </p:sp>
      <p:sp>
        <p:nvSpPr>
          <p:cNvPr id="114" name="Google Shape;114;p20"/>
          <p:cNvSpPr txBox="1">
            <a:spLocks noGrp="1"/>
          </p:cNvSpPr>
          <p:nvPr>
            <p:ph type="body" idx="1"/>
          </p:nvPr>
        </p:nvSpPr>
        <p:spPr>
          <a:xfrm>
            <a:off x="2305275" y="1383725"/>
            <a:ext cx="6527100" cy="31851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it"/>
              <a:t>Con la fondazione di IEB, la formazione degli insegnanti ABE viene standardizzata e nascono corsi di formazione professionale specifica.</a:t>
            </a:r>
            <a:endParaRPr/>
          </a:p>
          <a:p>
            <a:pPr marL="457200" lvl="0" indent="-334327" algn="l" rtl="0">
              <a:spcBef>
                <a:spcPts val="1200"/>
              </a:spcBef>
              <a:spcAft>
                <a:spcPts val="0"/>
              </a:spcAft>
              <a:buSzPct val="100000"/>
              <a:buChar char="-"/>
            </a:pPr>
            <a:r>
              <a:rPr lang="it"/>
              <a:t>FEA (Fachtspezifische Erstausbildung, formazione iniziale specifica) è obbligatoria per i docenti che lavorano nel sistema IEB (ma non per chi lavora nei corsi finanziati dal Fondo Sociale Europeo).</a:t>
            </a:r>
            <a:endParaRPr/>
          </a:p>
          <a:p>
            <a:pPr marL="457200" lvl="0" indent="-334327" algn="l" rtl="0">
              <a:spcBef>
                <a:spcPts val="0"/>
              </a:spcBef>
              <a:spcAft>
                <a:spcPts val="0"/>
              </a:spcAft>
              <a:buSzPct val="100000"/>
              <a:buChar char="-"/>
            </a:pPr>
            <a:r>
              <a:rPr lang="it"/>
              <a:t>per mantenere l’accreditamento a IEB gli insegnanti devono frequentare corsi di aggiornamento</a:t>
            </a:r>
            <a:endParaRPr/>
          </a:p>
          <a:p>
            <a:pPr marL="0" lvl="0" indent="0" algn="l" rtl="0">
              <a:spcBef>
                <a:spcPts val="1200"/>
              </a:spcBef>
              <a:spcAft>
                <a:spcPts val="1200"/>
              </a:spcAft>
              <a:buNone/>
            </a:pPr>
            <a:r>
              <a:rPr lang="it"/>
              <a:t>Ci sono corsi al di fuori del sistema IEB es. i corsi di alfabetizzazione per stranieri.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0" name="Google Shape;120;p21"/>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1" name="Google Shape;121;p21"/>
          <p:cNvPicPr preferRelativeResize="0"/>
          <p:nvPr/>
        </p:nvPicPr>
        <p:blipFill>
          <a:blip r:embed="rId3">
            <a:alphaModFix/>
          </a:blip>
          <a:stretch>
            <a:fillRect/>
          </a:stretch>
        </p:blipFill>
        <p:spPr>
          <a:xfrm>
            <a:off x="0" y="199530"/>
            <a:ext cx="9143999" cy="47444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300"/>
              <a:t>SVIZZERA</a:t>
            </a:r>
            <a:endParaRPr sz="3300"/>
          </a:p>
        </p:txBody>
      </p:sp>
      <p:sp>
        <p:nvSpPr>
          <p:cNvPr id="127" name="Google Shape;127;p22"/>
          <p:cNvSpPr txBox="1">
            <a:spLocks noGrp="1"/>
          </p:cNvSpPr>
          <p:nvPr>
            <p:ph type="body" idx="1"/>
          </p:nvPr>
        </p:nvSpPr>
        <p:spPr>
          <a:xfrm>
            <a:off x="2478800" y="1338550"/>
            <a:ext cx="6054600" cy="32595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SzPts val="770"/>
              <a:buNone/>
            </a:pPr>
            <a:r>
              <a:rPr lang="it" sz="1750"/>
              <a:t>In Svizzera, aver conseguito il </a:t>
            </a:r>
            <a:r>
              <a:rPr lang="it" sz="1750" b="1"/>
              <a:t>certificato SVEB/FSEA </a:t>
            </a:r>
            <a:r>
              <a:rPr lang="it" sz="1750"/>
              <a:t> è diventato un requisito necessario per l’insegnamento ad adulti.  </a:t>
            </a:r>
            <a:r>
              <a:rPr lang="it" sz="1750" b="1"/>
              <a:t>Non include alcuna specializzazione</a:t>
            </a:r>
            <a:r>
              <a:rPr lang="it" sz="1750"/>
              <a:t> relativamente all’insegnamento delle lingue o allo sviluppo delle abilità di base ma fornisce le basi:</a:t>
            </a:r>
            <a:endParaRPr sz="1750"/>
          </a:p>
          <a:p>
            <a:pPr marL="457200" lvl="0" indent="-339745" algn="l" rtl="0">
              <a:spcBef>
                <a:spcPts val="1200"/>
              </a:spcBef>
              <a:spcAft>
                <a:spcPts val="0"/>
              </a:spcAft>
              <a:buSzPts val="1750"/>
              <a:buChar char="●"/>
            </a:pPr>
            <a:r>
              <a:rPr lang="it" sz="1750"/>
              <a:t>dei processi di apprendimento degli adulti</a:t>
            </a:r>
            <a:endParaRPr sz="1750"/>
          </a:p>
          <a:p>
            <a:pPr marL="457200" lvl="0" indent="-339745" algn="l" rtl="0">
              <a:spcBef>
                <a:spcPts val="0"/>
              </a:spcBef>
              <a:spcAft>
                <a:spcPts val="0"/>
              </a:spcAft>
              <a:buSzPts val="1750"/>
              <a:buChar char="●"/>
            </a:pPr>
            <a:r>
              <a:rPr lang="it" sz="1750"/>
              <a:t>della pianificazione delle lezioni</a:t>
            </a:r>
            <a:endParaRPr sz="1750"/>
          </a:p>
          <a:p>
            <a:pPr marL="457200" lvl="0" indent="-339745" algn="l" rtl="0">
              <a:spcBef>
                <a:spcPts val="0"/>
              </a:spcBef>
              <a:spcAft>
                <a:spcPts val="0"/>
              </a:spcAft>
              <a:buSzPts val="1750"/>
              <a:buChar char="●"/>
            </a:pPr>
            <a:r>
              <a:rPr lang="it" sz="1750"/>
              <a:t>della metodologia e la didattica</a:t>
            </a:r>
            <a:endParaRPr sz="1750"/>
          </a:p>
          <a:p>
            <a:pPr marL="457200" lvl="0" indent="-339745" algn="l" rtl="0">
              <a:spcBef>
                <a:spcPts val="0"/>
              </a:spcBef>
              <a:spcAft>
                <a:spcPts val="0"/>
              </a:spcAft>
              <a:buSzPts val="1750"/>
              <a:buChar char="●"/>
            </a:pPr>
            <a:r>
              <a:rPr lang="it" sz="1750"/>
              <a:t>dell’uso delle risorse tecnologiche</a:t>
            </a:r>
            <a:endParaRPr sz="1750"/>
          </a:p>
          <a:p>
            <a:pPr marL="457200" lvl="0" indent="-339745" algn="l" rtl="0">
              <a:spcBef>
                <a:spcPts val="0"/>
              </a:spcBef>
              <a:spcAft>
                <a:spcPts val="0"/>
              </a:spcAft>
              <a:buSzPts val="1750"/>
              <a:buChar char="●"/>
            </a:pPr>
            <a:r>
              <a:rPr lang="it" sz="1750"/>
              <a:t>del monitoraggio del processo dell’apprendimento</a:t>
            </a:r>
            <a:endParaRPr sz="1750"/>
          </a:p>
          <a:p>
            <a:pPr marL="0" lvl="0" indent="0" algn="l" rtl="0">
              <a:spcBef>
                <a:spcPts val="1200"/>
              </a:spcBef>
              <a:spcAft>
                <a:spcPts val="0"/>
              </a:spcAft>
              <a:buNone/>
            </a:pPr>
            <a:endParaRPr sz="1750"/>
          </a:p>
          <a:p>
            <a:pPr marL="457200" lvl="0" indent="0" algn="l" rtl="0">
              <a:spcBef>
                <a:spcPts val="1200"/>
              </a:spcBef>
              <a:spcAft>
                <a:spcPts val="1200"/>
              </a:spcAft>
              <a:buSzPts val="770"/>
              <a:buNone/>
            </a:pPr>
            <a:r>
              <a:rPr lang="it" sz="1550"/>
              <a:t> </a:t>
            </a:r>
            <a:endParaRPr sz="1550"/>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2445</Words>
  <Application>Microsoft Office PowerPoint</Application>
  <PresentationFormat>Presentazione su schermo (16:9)</PresentationFormat>
  <Paragraphs>173</Paragraphs>
  <Slides>40</Slides>
  <Notes>40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40</vt:i4>
      </vt:variant>
    </vt:vector>
  </HeadingPairs>
  <TitlesOfParts>
    <vt:vector size="45" baseType="lpstr">
      <vt:lpstr>Raleway</vt:lpstr>
      <vt:lpstr>Times New Roman</vt:lpstr>
      <vt:lpstr>Arial</vt:lpstr>
      <vt:lpstr>Lato</vt:lpstr>
      <vt:lpstr>Swiss</vt:lpstr>
      <vt:lpstr>Presentazione standard di PowerPoint</vt:lpstr>
      <vt:lpstr>Adult Basic Education</vt:lpstr>
      <vt:lpstr>Programma dell’incontro</vt:lpstr>
      <vt:lpstr>AUSTRIA</vt:lpstr>
      <vt:lpstr>Primi anni 2000</vt:lpstr>
      <vt:lpstr>2012: Initiative Erwachsenenbildung (IEB) </vt:lpstr>
      <vt:lpstr>Initiative Erwachsenenbildung (IEB): formazione degli insegnanti</vt:lpstr>
      <vt:lpstr>Presentazione standard di PowerPoint</vt:lpstr>
      <vt:lpstr>SVIZZERA</vt:lpstr>
      <vt:lpstr>Il certificato SVEB/FSEA</vt:lpstr>
      <vt:lpstr>Specializzazioni</vt:lpstr>
      <vt:lpstr>Linee guida</vt:lpstr>
      <vt:lpstr>Linee guida</vt:lpstr>
      <vt:lpstr>Linee guida</vt:lpstr>
      <vt:lpstr>Esigenze di sviluppo</vt:lpstr>
      <vt:lpstr>In conclusione</vt:lpstr>
      <vt:lpstr>SLOVACCHIA</vt:lpstr>
      <vt:lpstr>Presentazione standard di PowerPoint</vt:lpstr>
      <vt:lpstr>Sviluppo delle competenze di base degli adulti</vt:lpstr>
      <vt:lpstr>Principali gruppi che necessitano dell'istruzione di base degli adulti</vt:lpstr>
      <vt:lpstr>ITALIA</vt:lpstr>
      <vt:lpstr>Evoluzione storica </vt:lpstr>
      <vt:lpstr>Evoluzione storica</vt:lpstr>
      <vt:lpstr>Evoluzione storica</vt:lpstr>
      <vt:lpstr>Situazione attuale: i CPIA</vt:lpstr>
      <vt:lpstr>Situazione attuale: enti privati e ONG </vt:lpstr>
      <vt:lpstr>Finanziamenti</vt:lpstr>
      <vt:lpstr>Formazione degli insegnanti</vt:lpstr>
      <vt:lpstr>Formazione degli insegnanti</vt:lpstr>
      <vt:lpstr>Focus sul CPIA</vt:lpstr>
      <vt:lpstr>Focus: Il sistema SAI (ex SPRAR) </vt:lpstr>
      <vt:lpstr>La rete SAI: breve storia</vt:lpstr>
      <vt:lpstr>I numeri del SAI</vt:lpstr>
      <vt:lpstr>Le caratteristiche del SAI</vt:lpstr>
      <vt:lpstr>L’insegnamento L2 nei progetti SAI</vt:lpstr>
      <vt:lpstr>Livelli di istruzione beneficiari SAI Atlante SPRAR 2018</vt:lpstr>
      <vt:lpstr>Tipologia di corsi erogati Atlante SPRAR 2018</vt:lpstr>
      <vt:lpstr>La nostra scuola di italiano</vt:lpstr>
      <vt:lpstr>Competenze degli insegnanti</vt:lpstr>
      <vt:lpstr>Competenze insegnanti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Elena</dc:creator>
  <cp:lastModifiedBy>Elena</cp:lastModifiedBy>
  <cp:revision>1</cp:revision>
  <dcterms:modified xsi:type="dcterms:W3CDTF">2021-08-13T08:52:22Z</dcterms:modified>
</cp:coreProperties>
</file>