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5143500" type="screen16x9"/>
  <p:notesSz cx="6858000" cy="9144000"/>
  <p:embeddedFontLst>
    <p:embeddedFont>
      <p:font typeface="Lato" panose="020B0604020202020204" charset="0"/>
      <p:regular r:id="rId38"/>
      <p:bold r:id="rId39"/>
      <p:italic r:id="rId40"/>
      <p:boldItalic r:id="rId41"/>
    </p:embeddedFont>
    <p:embeddedFont>
      <p:font typeface="Raleway" panose="020B0604020202020204" charset="0"/>
      <p:regular r:id="rId42"/>
      <p:bold r:id="rId43"/>
      <p:italic r:id="rId44"/>
      <p:boldItalic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306"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2.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5.fntdata"/><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font" Target="fonts/font3.fntdata"/><Relationship Id="rId45"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6.fntdata"/><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1.fntdata"/><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873226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dc6ef4a39c_0_83:notes"/>
          <p:cNvSpPr>
            <a:spLocks noGrp="1" noRot="1" noChangeAspect="1"/>
          </p:cNvSpPr>
          <p:nvPr>
            <p:ph type="sldImg" idx="2"/>
          </p:nvPr>
        </p:nvSpPr>
        <p:spPr>
          <a:xfrm>
            <a:off x="381000" y="695325"/>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dc6ef4a39c_0_83:notes"/>
          <p:cNvSpPr txBox="1">
            <a:spLocks noGrp="1"/>
          </p:cNvSpPr>
          <p:nvPr>
            <p:ph type="body" idx="1"/>
          </p:nvPr>
        </p:nvSpPr>
        <p:spPr>
          <a:xfrm>
            <a:off x="685829" y="4343327"/>
            <a:ext cx="5486400" cy="411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4" name="Google Shape;74;gdc6ef4a39c_0_83:notes"/>
          <p:cNvSpPr txBox="1">
            <a:spLocks noGrp="1"/>
          </p:cNvSpPr>
          <p:nvPr>
            <p:ph type="sldNum" idx="12"/>
          </p:nvPr>
        </p:nvSpPr>
        <p:spPr>
          <a:xfrm>
            <a:off x="3881795" y="8686962"/>
            <a:ext cx="2976300" cy="456900"/>
          </a:xfrm>
          <a:prstGeom prst="rect">
            <a:avLst/>
          </a:prstGeom>
          <a:noFill/>
          <a:ln>
            <a:noFill/>
          </a:ln>
        </p:spPr>
        <p:txBody>
          <a:bodyPr spcFirstLastPara="1" wrap="square" lIns="81350" tIns="81350" rIns="81350" bIns="81350" anchor="ctr" anchorCtr="0">
            <a:noAutofit/>
          </a:bodyPr>
          <a:lstStyle/>
          <a:p>
            <a:pPr marL="0" lvl="0" indent="0" algn="l" rtl="0">
              <a:spcBef>
                <a:spcPts val="0"/>
              </a:spcBef>
              <a:spcAft>
                <a:spcPts val="0"/>
              </a:spcAft>
              <a:buClr>
                <a:srgbClr val="000000"/>
              </a:buClr>
              <a:buFont typeface="Arial"/>
              <a:buNone/>
            </a:pPr>
            <a:fld id="{00000000-1234-1234-1234-123412341234}" type="slidenum">
              <a:rPr lang="it" sz="1200"/>
              <a:t>1</a:t>
            </a:fld>
            <a:endParaRPr sz="1200"/>
          </a:p>
        </p:txBody>
      </p:sp>
    </p:spTree>
    <p:extLst>
      <p:ext uri="{BB962C8B-B14F-4D97-AF65-F5344CB8AC3E}">
        <p14:creationId xmlns:p14="http://schemas.microsoft.com/office/powerpoint/2010/main" val="393896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dd04ef2dc1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dd04ef2dc1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5318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dcd993f26b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dcd993f26b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6032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dc6ef4a39c_0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dc6ef4a39c_0_1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57298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dc6ef4a39c_0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dc6ef4a39c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8959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dc6ef4a39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dc6ef4a39c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7976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dc6ef4a39c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dc6ef4a39c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9782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dcf29d0e38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dcf29d0e38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7691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dcf29d0e38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dcf29d0e3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90295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dc6ef4a39c_0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dc6ef4a39c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7157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dc6ef4a39c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dc6ef4a39c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308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620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dd04ef2dc1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dd04ef2dc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1384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dd101c9500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dd101c9500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45962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dc6ef4a39c_0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dc6ef4a39c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72686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dc6ef4a39c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dc6ef4a39c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1284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dd04ef2dc1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dd04ef2dc1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8922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dd04ef2dc1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dd04ef2dc1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41237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dcf29d0e3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dcf29d0e3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76312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dd04ef2dc1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dd04ef2dc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48080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dd04ef2dc1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dd04ef2dc1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4045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dd04ef2dc1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dd04ef2dc1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1171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dd39c2c58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dd39c2c58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2966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dd04ef2dc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dd04ef2dc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18145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dd101c95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dd101c95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48970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dd101c9500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dd101c950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65408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dd101c950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dd101c950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30999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dd04ef2dc1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dd04ef2dc1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17993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dd04ef2dc1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dd04ef2dc1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4058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dc6ef4a39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dc6ef4a39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983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dc6ef4a39c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dc6ef4a39c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0994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dc6ef4a39c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dc6ef4a39c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7861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dc6ef4a39c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dc6ef4a39c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8086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dc6ef4a39c_0_1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dc6ef4a39c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2355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dc6ef4a39c_0_1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dc6ef4a39c_0_1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703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p:cSld name="TITLE_AND_BODY_1">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456845" y="205067"/>
            <a:ext cx="8228700" cy="858600"/>
          </a:xfrm>
          <a:prstGeom prst="rect">
            <a:avLst/>
          </a:prstGeom>
          <a:noFill/>
          <a:ln>
            <a:noFill/>
          </a:ln>
        </p:spPr>
        <p:txBody>
          <a:bodyPr spcFirstLastPara="1" wrap="square" lIns="0" tIns="0" rIns="0" bIns="0" anchor="ctr" anchorCtr="0">
            <a:normAutofit/>
          </a:bodyPr>
          <a:lstStyle>
            <a:lvl1pPr lvl="0" algn="l" rtl="0">
              <a:spcBef>
                <a:spcPts val="0"/>
              </a:spcBef>
              <a:spcAft>
                <a:spcPts val="0"/>
              </a:spcAft>
              <a:buSzPts val="3000"/>
              <a:buNone/>
              <a:defRPr/>
            </a:lvl1pPr>
            <a:lvl2pPr lvl="1" algn="l" rtl="0">
              <a:spcBef>
                <a:spcPts val="0"/>
              </a:spcBef>
              <a:spcAft>
                <a:spcPts val="0"/>
              </a:spcAft>
              <a:buSzPts val="3000"/>
              <a:buNone/>
              <a:defRPr/>
            </a:lvl2pPr>
            <a:lvl3pPr lvl="2" algn="l" rtl="0">
              <a:spcBef>
                <a:spcPts val="0"/>
              </a:spcBef>
              <a:spcAft>
                <a:spcPts val="0"/>
              </a:spcAft>
              <a:buSzPts val="3000"/>
              <a:buNone/>
              <a:defRPr/>
            </a:lvl3pPr>
            <a:lvl4pPr lvl="3" algn="l" rtl="0">
              <a:spcBef>
                <a:spcPts val="0"/>
              </a:spcBef>
              <a:spcAft>
                <a:spcPts val="0"/>
              </a:spcAft>
              <a:buSzPts val="3000"/>
              <a:buNone/>
              <a:defRPr/>
            </a:lvl4pPr>
            <a:lvl5pPr lvl="4" algn="l" rtl="0">
              <a:spcBef>
                <a:spcPts val="0"/>
              </a:spcBef>
              <a:spcAft>
                <a:spcPts val="0"/>
              </a:spcAft>
              <a:buSzPts val="3000"/>
              <a:buNone/>
              <a:defRPr/>
            </a:lvl5pPr>
            <a:lvl6pPr lvl="5" algn="l" rtl="0">
              <a:spcBef>
                <a:spcPts val="0"/>
              </a:spcBef>
              <a:spcAft>
                <a:spcPts val="0"/>
              </a:spcAft>
              <a:buSzPts val="3000"/>
              <a:buNone/>
              <a:defRPr/>
            </a:lvl6pPr>
            <a:lvl7pPr lvl="6" algn="l" rtl="0">
              <a:spcBef>
                <a:spcPts val="0"/>
              </a:spcBef>
              <a:spcAft>
                <a:spcPts val="0"/>
              </a:spcAft>
              <a:buSzPts val="3000"/>
              <a:buNone/>
              <a:defRPr/>
            </a:lvl7pPr>
            <a:lvl8pPr lvl="7" algn="l" rtl="0">
              <a:spcBef>
                <a:spcPts val="0"/>
              </a:spcBef>
              <a:spcAft>
                <a:spcPts val="0"/>
              </a:spcAft>
              <a:buSzPts val="3000"/>
              <a:buNone/>
              <a:defRPr/>
            </a:lvl8pPr>
            <a:lvl9pPr lvl="8" algn="l" rtl="0">
              <a:spcBef>
                <a:spcPts val="0"/>
              </a:spcBef>
              <a:spcAft>
                <a:spcPts val="0"/>
              </a:spcAft>
              <a:buSzPts val="3000"/>
              <a:buNone/>
              <a:defRPr/>
            </a:lvl9pPr>
          </a:lstStyle>
          <a:p>
            <a:endParaRPr/>
          </a:p>
        </p:txBody>
      </p:sp>
      <p:sp>
        <p:nvSpPr>
          <p:cNvPr id="70" name="Google Shape;70;p13"/>
          <p:cNvSpPr txBox="1">
            <a:spLocks noGrp="1"/>
          </p:cNvSpPr>
          <p:nvPr>
            <p:ph type="subTitle" idx="1"/>
          </p:nvPr>
        </p:nvSpPr>
        <p:spPr>
          <a:xfrm>
            <a:off x="457172" y="1202972"/>
            <a:ext cx="8228700" cy="2982600"/>
          </a:xfrm>
          <a:prstGeom prst="rect">
            <a:avLst/>
          </a:prstGeom>
          <a:noFill/>
          <a:ln>
            <a:noFill/>
          </a:ln>
        </p:spPr>
        <p:txBody>
          <a:bodyPr spcFirstLastPara="1" wrap="square" lIns="0" tIns="0" rIns="0" bIns="0" anchor="ctr" anchorCtr="0">
            <a:normAutofit/>
          </a:bodyPr>
          <a:lstStyle>
            <a:lvl1pPr lvl="0" algn="l" rtl="0">
              <a:spcBef>
                <a:spcPts val="0"/>
              </a:spcBef>
              <a:spcAft>
                <a:spcPts val="0"/>
              </a:spcAft>
              <a:buSzPts val="1800"/>
              <a:buNone/>
              <a:defRPr/>
            </a:lvl1pPr>
            <a:lvl2pPr lvl="1" algn="l" rtl="0">
              <a:spcBef>
                <a:spcPts val="1200"/>
              </a:spcBef>
              <a:spcAft>
                <a:spcPts val="0"/>
              </a:spcAft>
              <a:buSzPts val="1400"/>
              <a:buNone/>
              <a:defRPr/>
            </a:lvl2pPr>
            <a:lvl3pPr lvl="2" algn="l" rtl="0">
              <a:spcBef>
                <a:spcPts val="1200"/>
              </a:spcBef>
              <a:spcAft>
                <a:spcPts val="0"/>
              </a:spcAft>
              <a:buSzPts val="1400"/>
              <a:buNone/>
              <a:defRPr/>
            </a:lvl3pPr>
            <a:lvl4pPr lvl="3" algn="l" rtl="0">
              <a:spcBef>
                <a:spcPts val="1200"/>
              </a:spcBef>
              <a:spcAft>
                <a:spcPts val="0"/>
              </a:spcAft>
              <a:buSzPts val="1400"/>
              <a:buNone/>
              <a:defRPr/>
            </a:lvl4pPr>
            <a:lvl5pPr lvl="4" algn="l" rtl="0">
              <a:spcBef>
                <a:spcPts val="1200"/>
              </a:spcBef>
              <a:spcAft>
                <a:spcPts val="0"/>
              </a:spcAft>
              <a:buSzPts val="1400"/>
              <a:buNone/>
              <a:defRPr/>
            </a:lvl5pPr>
            <a:lvl6pPr lvl="5" algn="l" rtl="0">
              <a:spcBef>
                <a:spcPts val="1200"/>
              </a:spcBef>
              <a:spcAft>
                <a:spcPts val="0"/>
              </a:spcAft>
              <a:buSzPts val="1400"/>
              <a:buNone/>
              <a:defRPr/>
            </a:lvl6pPr>
            <a:lvl7pPr lvl="6" algn="l" rtl="0">
              <a:spcBef>
                <a:spcPts val="1200"/>
              </a:spcBef>
              <a:spcAft>
                <a:spcPts val="0"/>
              </a:spcAft>
              <a:buSzPts val="1400"/>
              <a:buNone/>
              <a:defRPr/>
            </a:lvl7pPr>
            <a:lvl8pPr lvl="7" algn="l" rtl="0">
              <a:spcBef>
                <a:spcPts val="1200"/>
              </a:spcBef>
              <a:spcAft>
                <a:spcPts val="0"/>
              </a:spcAft>
              <a:buSzPts val="1400"/>
              <a:buNone/>
              <a:defRPr/>
            </a:lvl8pPr>
            <a:lvl9pPr lvl="8" algn="l" rtl="0">
              <a:spcBef>
                <a:spcPts val="1200"/>
              </a:spcBef>
              <a:spcAft>
                <a:spcPts val="120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a:spLocks noGrp="1"/>
          </p:cNvSpPr>
          <p:nvPr>
            <p:ph type="subTitle" idx="1"/>
          </p:nvPr>
        </p:nvSpPr>
        <p:spPr>
          <a:xfrm>
            <a:off x="456854" y="1901813"/>
            <a:ext cx="8228700" cy="2982600"/>
          </a:xfrm>
          <a:prstGeom prst="rect">
            <a:avLst/>
          </a:prstGeom>
        </p:spPr>
        <p:txBody>
          <a:bodyPr spcFirstLastPara="1" wrap="square" lIns="0" tIns="0" rIns="0" bIns="0" anchor="ctr" anchorCtr="0">
            <a:normAutofit/>
          </a:bodyPr>
          <a:lstStyle/>
          <a:p>
            <a:pPr marL="0" lvl="0" indent="0" algn="ctr" rtl="0">
              <a:spcBef>
                <a:spcPts val="0"/>
              </a:spcBef>
              <a:spcAft>
                <a:spcPts val="0"/>
              </a:spcAft>
              <a:buNone/>
            </a:pPr>
            <a:r>
              <a:rPr lang="it" sz="3200" b="1">
                <a:latin typeface="Times New Roman"/>
                <a:ea typeface="Times New Roman"/>
                <a:cs typeface="Times New Roman"/>
                <a:sym typeface="Times New Roman"/>
              </a:rPr>
              <a:t>PROGETTO BRIDGING BARRIERS: </a:t>
            </a:r>
            <a:endParaRPr sz="3200" b="1">
              <a:latin typeface="Times New Roman"/>
              <a:ea typeface="Times New Roman"/>
              <a:cs typeface="Times New Roman"/>
              <a:sym typeface="Times New Roman"/>
            </a:endParaRPr>
          </a:p>
          <a:p>
            <a:pPr marL="0" lvl="0" indent="0" algn="ctr" rtl="0">
              <a:spcBef>
                <a:spcPts val="1200"/>
              </a:spcBef>
              <a:spcAft>
                <a:spcPts val="0"/>
              </a:spcAft>
              <a:buClr>
                <a:schemeClr val="dk1"/>
              </a:buClr>
              <a:buSzPts val="1000"/>
              <a:buFont typeface="Arial"/>
              <a:buNone/>
            </a:pPr>
            <a:r>
              <a:rPr lang="it" sz="3200" b="1">
                <a:latin typeface="Times New Roman"/>
                <a:ea typeface="Times New Roman"/>
                <a:cs typeface="Times New Roman"/>
                <a:sym typeface="Times New Roman"/>
              </a:rPr>
              <a:t>FORMAZIONE E SCAMBIO DI BUONE PRATICHE PER INSEGNANTI DI ITALIANO L2</a:t>
            </a:r>
            <a:endParaRPr sz="3200" b="1">
              <a:latin typeface="Times New Roman"/>
              <a:ea typeface="Times New Roman"/>
              <a:cs typeface="Times New Roman"/>
              <a:sym typeface="Times New Roman"/>
            </a:endParaRPr>
          </a:p>
          <a:p>
            <a:pPr marL="0" lvl="0" indent="0" algn="l" rtl="0">
              <a:spcBef>
                <a:spcPts val="1200"/>
              </a:spcBef>
              <a:spcAft>
                <a:spcPts val="1200"/>
              </a:spcAft>
              <a:buNone/>
            </a:pPr>
            <a:endParaRPr sz="2500" b="1"/>
          </a:p>
        </p:txBody>
      </p:sp>
      <p:pic>
        <p:nvPicPr>
          <p:cNvPr id="77" name="Google Shape;77;p14"/>
          <p:cNvPicPr preferRelativeResize="0"/>
          <p:nvPr/>
        </p:nvPicPr>
        <p:blipFill rotWithShape="1">
          <a:blip r:embed="rId3">
            <a:alphaModFix/>
          </a:blip>
          <a:srcRect/>
          <a:stretch/>
        </p:blipFill>
        <p:spPr>
          <a:xfrm>
            <a:off x="6717100" y="123313"/>
            <a:ext cx="1650128" cy="1650128"/>
          </a:xfrm>
          <a:prstGeom prst="rect">
            <a:avLst/>
          </a:prstGeom>
          <a:noFill/>
          <a:ln>
            <a:noFill/>
          </a:ln>
        </p:spPr>
      </p:pic>
      <p:pic>
        <p:nvPicPr>
          <p:cNvPr id="78" name="Google Shape;78;p14"/>
          <p:cNvPicPr preferRelativeResize="0"/>
          <p:nvPr/>
        </p:nvPicPr>
        <p:blipFill>
          <a:blip r:embed="rId4">
            <a:alphaModFix/>
          </a:blip>
          <a:stretch>
            <a:fillRect/>
          </a:stretch>
        </p:blipFill>
        <p:spPr>
          <a:xfrm>
            <a:off x="605609" y="356722"/>
            <a:ext cx="1650114" cy="118329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cognitiva: contenuti astratti</a:t>
            </a:r>
            <a:endParaRPr/>
          </a:p>
        </p:txBody>
      </p:sp>
      <p:sp>
        <p:nvSpPr>
          <p:cNvPr id="133" name="Google Shape;133;p23"/>
          <p:cNvSpPr txBox="1">
            <a:spLocks noGrp="1"/>
          </p:cNvSpPr>
          <p:nvPr>
            <p:ph type="body" idx="1"/>
          </p:nvPr>
        </p:nvSpPr>
        <p:spPr>
          <a:xfrm>
            <a:off x="2472825" y="1273325"/>
            <a:ext cx="6438600" cy="13791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None/>
            </a:pPr>
            <a:r>
              <a:rPr lang="it" sz="1700"/>
              <a:t>“Durante il corso di informatica base, quando affrontavo concetti complessi o difficili, notavo una certa </a:t>
            </a:r>
            <a:r>
              <a:rPr lang="it" sz="1700" b="1">
                <a:solidFill>
                  <a:srgbClr val="4A86E8"/>
                </a:solidFill>
              </a:rPr>
              <a:t>tendenza alla rinuncia al capire </a:t>
            </a:r>
            <a:r>
              <a:rPr lang="it" sz="1700"/>
              <a:t>espressa con un calo netto dell’ attenzione. In generale gli argomenti teorici non erano di loro interesse” (Italia)</a:t>
            </a:r>
            <a:endParaRPr sz="1700"/>
          </a:p>
          <a:p>
            <a:pPr marL="0" lvl="0" indent="0" algn="l" rtl="0">
              <a:spcBef>
                <a:spcPts val="1200"/>
              </a:spcBef>
              <a:spcAft>
                <a:spcPts val="0"/>
              </a:spcAft>
              <a:buClr>
                <a:schemeClr val="dk2"/>
              </a:buClr>
              <a:buSzPts val="1100"/>
              <a:buFont typeface="Arial"/>
              <a:buNone/>
            </a:pPr>
            <a:endParaRPr/>
          </a:p>
        </p:txBody>
      </p:sp>
      <p:sp>
        <p:nvSpPr>
          <p:cNvPr id="134" name="Google Shape;134;p23"/>
          <p:cNvSpPr txBox="1"/>
          <p:nvPr/>
        </p:nvSpPr>
        <p:spPr>
          <a:xfrm>
            <a:off x="2531325" y="2714400"/>
            <a:ext cx="6321600" cy="1950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it" sz="1700">
                <a:solidFill>
                  <a:schemeClr val="dk2"/>
                </a:solidFill>
                <a:latin typeface="Lato"/>
                <a:ea typeface="Lato"/>
                <a:cs typeface="Lato"/>
                <a:sym typeface="Lato"/>
              </a:rPr>
              <a:t>“Uno studente di origine bengalese aveva difficoltà nella comprensione del concetto geometrico di perimetro. </a:t>
            </a:r>
            <a:endParaRPr sz="1700">
              <a:solidFill>
                <a:schemeClr val="dk2"/>
              </a:solidFill>
              <a:latin typeface="Lato"/>
              <a:ea typeface="Lato"/>
              <a:cs typeface="Lato"/>
              <a:sym typeface="Lato"/>
            </a:endParaRPr>
          </a:p>
          <a:p>
            <a:pPr marL="0" lvl="0" indent="0" algn="l" rtl="0">
              <a:lnSpc>
                <a:spcPct val="115000"/>
              </a:lnSpc>
              <a:spcBef>
                <a:spcPts val="0"/>
              </a:spcBef>
              <a:spcAft>
                <a:spcPts val="0"/>
              </a:spcAft>
              <a:buNone/>
            </a:pPr>
            <a:r>
              <a:rPr lang="it" sz="1700">
                <a:solidFill>
                  <a:schemeClr val="dk2"/>
                </a:solidFill>
                <a:latin typeface="Lato"/>
                <a:ea typeface="Lato"/>
                <a:cs typeface="Lato"/>
                <a:sym typeface="Lato"/>
              </a:rPr>
              <a:t>L’ insegnante ha provato a spiegarglielo in diversi modi, usando diversi esempi. Niente, non riusciva a comprendere. </a:t>
            </a:r>
            <a:r>
              <a:rPr lang="it" sz="1700" b="1">
                <a:solidFill>
                  <a:srgbClr val="4A86E8"/>
                </a:solidFill>
                <a:latin typeface="Lato"/>
                <a:ea typeface="Lato"/>
                <a:cs typeface="Lato"/>
                <a:sym typeface="Lato"/>
              </a:rPr>
              <a:t>Il docente non sa quanto fosse mancanza di prerequisiti o dei limiti di tipo cognitivo</a:t>
            </a:r>
            <a:r>
              <a:rPr lang="it" sz="1700">
                <a:solidFill>
                  <a:schemeClr val="dk2"/>
                </a:solidFill>
                <a:latin typeface="Lato"/>
                <a:ea typeface="Lato"/>
                <a:cs typeface="Lato"/>
                <a:sym typeface="Lato"/>
              </a:rPr>
              <a:t>” (Italia)</a:t>
            </a:r>
            <a:endParaRPr sz="1700">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2400250" y="656325"/>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 motivazione</a:t>
            </a:r>
            <a:endParaRPr/>
          </a:p>
        </p:txBody>
      </p:sp>
      <p:sp>
        <p:nvSpPr>
          <p:cNvPr id="140" name="Google Shape;140;p24"/>
          <p:cNvSpPr txBox="1">
            <a:spLocks noGrp="1"/>
          </p:cNvSpPr>
          <p:nvPr>
            <p:ph type="body" idx="1"/>
          </p:nvPr>
        </p:nvSpPr>
        <p:spPr>
          <a:xfrm>
            <a:off x="2400250" y="1347900"/>
            <a:ext cx="6321600" cy="22215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1200"/>
              </a:spcAft>
              <a:buNone/>
            </a:pPr>
            <a:r>
              <a:rPr lang="it"/>
              <a:t>“Quello con cui sta lottando è </a:t>
            </a:r>
            <a:r>
              <a:rPr lang="it" b="1">
                <a:solidFill>
                  <a:srgbClr val="4A86E8"/>
                </a:solidFill>
              </a:rPr>
              <a:t>motivare i giovani con un'istruzione inferiore </a:t>
            </a:r>
            <a:r>
              <a:rPr lang="it"/>
              <a:t>a partecipare ai corsi di </a:t>
            </a:r>
            <a:r>
              <a:rPr lang="it" b="1">
                <a:solidFill>
                  <a:srgbClr val="4A86E8"/>
                </a:solidFill>
              </a:rPr>
              <a:t>alfabetizzazione finanziaria</a:t>
            </a:r>
            <a:r>
              <a:rPr lang="it"/>
              <a:t>. Sono spesso quelli che affrontano i maggiori problemi finanziari come conseguenza della loro mancata comprensione del significato delle loro decisioni finanziarie e degli effetti negativi che possono avere sulle loro vite” (Slovacchia)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xfrm>
            <a:off x="2400250" y="575950"/>
            <a:ext cx="6321600" cy="88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it" sz="2400"/>
              <a:t>Barriera psico-sociale: errata percezione delle proprie capacità (sovrastima)</a:t>
            </a:r>
            <a:endParaRPr sz="2400"/>
          </a:p>
        </p:txBody>
      </p:sp>
      <p:sp>
        <p:nvSpPr>
          <p:cNvPr id="146" name="Google Shape;146;p25"/>
          <p:cNvSpPr txBox="1">
            <a:spLocks noGrp="1"/>
          </p:cNvSpPr>
          <p:nvPr>
            <p:ph type="body" idx="1"/>
          </p:nvPr>
        </p:nvSpPr>
        <p:spPr>
          <a:xfrm>
            <a:off x="2410100" y="1595775"/>
            <a:ext cx="6464100" cy="3002400"/>
          </a:xfrm>
          <a:prstGeom prst="rect">
            <a:avLst/>
          </a:prstGeom>
        </p:spPr>
        <p:txBody>
          <a:bodyPr spcFirstLastPara="1" wrap="square" lIns="91425" tIns="91425" rIns="91425" bIns="91425" anchor="t" anchorCtr="0">
            <a:normAutofit lnSpcReduction="10000"/>
          </a:bodyPr>
          <a:lstStyle/>
          <a:p>
            <a:pPr marL="0" lvl="0" indent="0" algn="l" rtl="0">
              <a:lnSpc>
                <a:spcPct val="100000"/>
              </a:lnSpc>
              <a:spcBef>
                <a:spcPts val="0"/>
              </a:spcBef>
              <a:spcAft>
                <a:spcPts val="0"/>
              </a:spcAft>
              <a:buNone/>
            </a:pPr>
            <a:r>
              <a:rPr lang="it" sz="1700"/>
              <a:t>“Un ragazzo  di 22 anni era fermamente convinto di essere nel gruppo sbagliato, nonostante i test di livello dicessero il contrario. Giustificava i suoi  errori nella scrittura dicendo che lui era molto più bravo oralmente, tanto che pensava di essere il migliore del gruppo,  </a:t>
            </a:r>
            <a:r>
              <a:rPr lang="it" sz="1700" b="1">
                <a:solidFill>
                  <a:srgbClr val="4A86E8"/>
                </a:solidFill>
              </a:rPr>
              <a:t>attribuendo i suoi  errori agli altri</a:t>
            </a:r>
            <a:r>
              <a:rPr lang="it" sz="1700"/>
              <a:t> (a compiti o istruzioni sbagliati del docente)” (Austria)</a:t>
            </a:r>
            <a:endParaRPr sz="1700"/>
          </a:p>
          <a:p>
            <a:pPr marL="0" lvl="0" indent="0" algn="l" rtl="0">
              <a:lnSpc>
                <a:spcPct val="100000"/>
              </a:lnSpc>
              <a:spcBef>
                <a:spcPts val="1200"/>
              </a:spcBef>
              <a:spcAft>
                <a:spcPts val="1200"/>
              </a:spcAft>
              <a:buNone/>
            </a:pPr>
            <a:r>
              <a:rPr lang="it" sz="1700"/>
              <a:t>“Uno studente di 59 anni che </a:t>
            </a:r>
            <a:r>
              <a:rPr lang="it" sz="1700" b="1">
                <a:solidFill>
                  <a:srgbClr val="4A86E8"/>
                </a:solidFill>
              </a:rPr>
              <a:t>rifiutava qualsiasi forma di interazione  con i suoi compagni di corso</a:t>
            </a:r>
            <a:r>
              <a:rPr lang="it" sz="1700"/>
              <a:t>.  L’insegnante ha scoperto che l’uomo si credeva molto più bravo rispetto ai suoi colleghi e che parlare con i compagni di argomenti leggeri e banali fosse al di “sotto” al suo livello” (Slovacchia) </a:t>
            </a:r>
            <a:endParaRPr sz="17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6"/>
          <p:cNvSpPr txBox="1">
            <a:spLocks noGrp="1"/>
          </p:cNvSpPr>
          <p:nvPr>
            <p:ph type="title"/>
          </p:nvPr>
        </p:nvSpPr>
        <p:spPr>
          <a:xfrm>
            <a:off x="2400250" y="575950"/>
            <a:ext cx="6321600" cy="84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it" sz="2400"/>
              <a:t>Barriera psico-sociale: errata percezione delle proprie capacità (bassa autostima)</a:t>
            </a:r>
            <a:endParaRPr sz="2400"/>
          </a:p>
        </p:txBody>
      </p:sp>
      <p:sp>
        <p:nvSpPr>
          <p:cNvPr id="152" name="Google Shape;152;p26"/>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it"/>
              <a:t>“Una studentessa immigrata che </a:t>
            </a:r>
            <a:r>
              <a:rPr lang="it" b="1">
                <a:solidFill>
                  <a:srgbClr val="4A86E8"/>
                </a:solidFill>
              </a:rPr>
              <a:t>si sentiva spesso inadeguata </a:t>
            </a:r>
            <a:r>
              <a:rPr lang="it"/>
              <a:t>e aveva  costantemente paura di sbagliare. Si scusava sempre  per i suoi errori o per non aver capito correttamente.  Aveva bisogno di essere rassicurata” (Austria)</a:t>
            </a:r>
            <a:endParaRPr/>
          </a:p>
          <a:p>
            <a:pPr marL="0" lvl="0" indent="0" algn="l" rtl="0">
              <a:spcBef>
                <a:spcPts val="1200"/>
              </a:spcBef>
              <a:spcAft>
                <a:spcPts val="1200"/>
              </a:spcAft>
              <a:buNone/>
            </a:pPr>
            <a:r>
              <a:rPr lang="it"/>
              <a:t>“Nel corso ci sono sempre persone anziane che hanno poca fiducia in sé stesse  quando si trovano a dover utilizzare strumenti informatici.  L’ ipotesi del docente è che  questo sia legato alla  loro autostima e alla </a:t>
            </a:r>
            <a:r>
              <a:rPr lang="it" b="1">
                <a:solidFill>
                  <a:srgbClr val="4A86E8"/>
                </a:solidFill>
              </a:rPr>
              <a:t>paura di apparire agli occhi degli altri come degli incapaci</a:t>
            </a:r>
            <a:r>
              <a:rPr lang="it"/>
              <a:t>” (Slovacchia)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 PTSD</a:t>
            </a:r>
            <a:endParaRPr/>
          </a:p>
        </p:txBody>
      </p:sp>
      <p:sp>
        <p:nvSpPr>
          <p:cNvPr id="158" name="Google Shape;158;p27"/>
          <p:cNvSpPr txBox="1">
            <a:spLocks noGrp="1"/>
          </p:cNvSpPr>
          <p:nvPr>
            <p:ph type="body" idx="1"/>
          </p:nvPr>
        </p:nvSpPr>
        <p:spPr>
          <a:xfrm>
            <a:off x="2400250" y="1347875"/>
            <a:ext cx="61170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a:t>“Il giovane richiedente asilo aveva problemi legati ai </a:t>
            </a:r>
            <a:r>
              <a:rPr lang="it" b="1">
                <a:solidFill>
                  <a:srgbClr val="4A86E8"/>
                </a:solidFill>
              </a:rPr>
              <a:t>disturbi del sonno, all’ansia e ai disturbi da stress post-traumatico</a:t>
            </a:r>
            <a:r>
              <a:rPr lang="it"/>
              <a:t>. Questo si traduceva in continui ritardi e inaffidabilità” (Austria)</a:t>
            </a:r>
            <a:endParaRPr/>
          </a:p>
          <a:p>
            <a:pPr marL="0" lvl="0" indent="0" algn="l" rtl="0">
              <a:spcBef>
                <a:spcPts val="1200"/>
              </a:spcBef>
              <a:spcAft>
                <a:spcPts val="0"/>
              </a:spcAft>
              <a:buNone/>
            </a:pPr>
            <a:r>
              <a:rPr lang="it"/>
              <a:t>“ La studentessa riferiva di giorni “luminosi” che si alternavano a giorni più “bui” e di forti dolori alla schiena.  Durante il corso spesso si addormentava, era poco concentrata e sembrava confusa. </a:t>
            </a:r>
            <a:r>
              <a:rPr lang="it" b="1">
                <a:solidFill>
                  <a:srgbClr val="4A86E8"/>
                </a:solidFill>
              </a:rPr>
              <a:t>L’insegnante sospettava  che la  partecipante fosse traumatizzata</a:t>
            </a:r>
            <a:r>
              <a:rPr lang="it"/>
              <a:t>” (Austria) </a:t>
            </a:r>
            <a:endParaRPr/>
          </a:p>
          <a:p>
            <a:pPr marL="0" lvl="0" indent="0" algn="l" rtl="0">
              <a:spcBef>
                <a:spcPts val="1200"/>
              </a:spcBef>
              <a:spcAft>
                <a:spcPts val="1200"/>
              </a:spcAft>
              <a:buClr>
                <a:schemeClr val="dk2"/>
              </a:buClr>
              <a:buSzPts val="1100"/>
              <a:buFont typeface="Arial"/>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 difficoltà a stare nel gruppo</a:t>
            </a:r>
            <a:endParaRPr/>
          </a:p>
        </p:txBody>
      </p:sp>
      <p:sp>
        <p:nvSpPr>
          <p:cNvPr id="164" name="Google Shape;164;p28"/>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it" sz="1700"/>
              <a:t>“ Il giovane studente, molto fluente nel parlare tedesco ma poco corretto grammaticalmente,  aveva già avuto  problemi con la polizia per reati minori. Si percepiva come un "gangster rapper" e voleva confermare questa sua immagine anche all’interno del corso.  Sebbene fosse un ragazzo divertente e aperto,  era però spesso </a:t>
            </a:r>
            <a:r>
              <a:rPr lang="it" sz="1700" b="1">
                <a:solidFill>
                  <a:srgbClr val="4A86E8"/>
                </a:solidFill>
              </a:rPr>
              <a:t>motivo di disturbo</a:t>
            </a:r>
            <a:r>
              <a:rPr lang="it" sz="1700"/>
              <a:t>. Per esempio, quando arrivava  in ritardo, salutava tutti con una stretta di mano, senza preoccuparsi del fatto che stava interrompendo la lezione, solo per mettersi in mostra” (Austria)</a:t>
            </a:r>
            <a:endParaRPr sz="17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 difficoltà a stare nel gruppo</a:t>
            </a:r>
            <a:endParaRPr/>
          </a:p>
        </p:txBody>
      </p:sp>
      <p:sp>
        <p:nvSpPr>
          <p:cNvPr id="170" name="Google Shape;170;p29"/>
          <p:cNvSpPr txBox="1">
            <a:spLocks noGrp="1"/>
          </p:cNvSpPr>
          <p:nvPr>
            <p:ph type="body" idx="1"/>
          </p:nvPr>
        </p:nvSpPr>
        <p:spPr>
          <a:xfrm>
            <a:off x="2410100" y="1595775"/>
            <a:ext cx="64515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it" sz="1700"/>
              <a:t>“ Fin dall'inizio del corso l'insegnante nota le sue difficoltà relazionali, il ragazzo </a:t>
            </a:r>
            <a:r>
              <a:rPr lang="it" sz="1700" b="1">
                <a:solidFill>
                  <a:srgbClr val="4A86E8"/>
                </a:solidFill>
              </a:rPr>
              <a:t>tende ad isolarsi</a:t>
            </a:r>
            <a:r>
              <a:rPr lang="it" sz="1700"/>
              <a:t>, mostra una grande fatica ad esprimersi a causa delle difficoltà di pronuncia, è molto imbarazzato quando interagisce con i compagni” (Italia)</a:t>
            </a:r>
            <a:endParaRPr sz="1700"/>
          </a:p>
          <a:p>
            <a:pPr marL="0" lvl="0" indent="0" algn="l" rtl="0">
              <a:spcBef>
                <a:spcPts val="1200"/>
              </a:spcBef>
              <a:spcAft>
                <a:spcPts val="0"/>
              </a:spcAft>
              <a:buNone/>
            </a:pPr>
            <a:r>
              <a:rPr lang="it" sz="1700"/>
              <a:t>“Uno studente così entusiasta del suo apprendimento che </a:t>
            </a:r>
            <a:r>
              <a:rPr lang="it" sz="1700" b="1">
                <a:solidFill>
                  <a:srgbClr val="4A86E8"/>
                </a:solidFill>
              </a:rPr>
              <a:t>ha iniziato a controllare e a correggere i suoi compagni</a:t>
            </a:r>
            <a:r>
              <a:rPr lang="it" sz="1700"/>
              <a:t>, sostituendosi di fatto al docente.  Questo ha creato tensioni in classe, tanto da arrivare a scontri anche fisici”  (Slovacchia)</a:t>
            </a:r>
            <a:endParaRPr sz="1700"/>
          </a:p>
          <a:p>
            <a:pPr marL="0" lvl="0" indent="0" algn="l" rtl="0">
              <a:spcBef>
                <a:spcPts val="1200"/>
              </a:spcBef>
              <a:spcAft>
                <a:spcPts val="1200"/>
              </a:spcAft>
              <a:buNone/>
            </a:pPr>
            <a:endParaRPr sz="17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2400250" y="575950"/>
            <a:ext cx="6510900" cy="911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 comportamenti sociali non “adeguati”</a:t>
            </a:r>
            <a:endParaRPr/>
          </a:p>
        </p:txBody>
      </p:sp>
      <p:sp>
        <p:nvSpPr>
          <p:cNvPr id="176" name="Google Shape;176;p30"/>
          <p:cNvSpPr txBox="1">
            <a:spLocks noGrp="1"/>
          </p:cNvSpPr>
          <p:nvPr>
            <p:ph type="body" idx="1"/>
          </p:nvPr>
        </p:nvSpPr>
        <p:spPr>
          <a:xfrm>
            <a:off x="2449925" y="1583375"/>
            <a:ext cx="6622500" cy="3114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it"/>
              <a:t>“</a:t>
            </a:r>
            <a:r>
              <a:rPr lang="it" sz="1700"/>
              <a:t>La barriera principale è la mancanza di disciplina e di comportamenti sociali “ di base” che impedisce ai suoi studenti di inserirsi nel mercato del lavoro piuttosto che seguire proficuamente un corso. Sono per lo più studenti  rom con esperienze lavorative minime o nulle e che </a:t>
            </a:r>
            <a:r>
              <a:rPr lang="it" sz="1700" b="1">
                <a:solidFill>
                  <a:srgbClr val="4A86E8"/>
                </a:solidFill>
              </a:rPr>
              <a:t>non hanno mai avuto la possibilità di sviluppare abitudini semplici </a:t>
            </a:r>
            <a:r>
              <a:rPr lang="it" sz="1700"/>
              <a:t>come arrivare in tempo ai corsi, prestare attenzione o concentrarsi sul lavoro in fasce orarie complesse. A volte i problemi sono ancora più grandi, perché alcune persone saltano le lezioni o arrivano sotto l'effetto dell’alcol” (Slovacchia)</a:t>
            </a:r>
            <a:endParaRPr sz="1084"/>
          </a:p>
          <a:p>
            <a:pPr marL="0" lvl="0" indent="0" algn="l" rtl="0">
              <a:spcBef>
                <a:spcPts val="1200"/>
              </a:spcBef>
              <a:spcAft>
                <a:spcPts val="0"/>
              </a:spcAft>
              <a:buClr>
                <a:schemeClr val="dk2"/>
              </a:buClr>
              <a:buSzPts val="1100"/>
              <a:buFont typeface="Arial"/>
              <a:buNone/>
            </a:pPr>
            <a:endParaRPr/>
          </a:p>
          <a:p>
            <a:pPr marL="0" lvl="0" indent="0" algn="l" rtl="0">
              <a:spcBef>
                <a:spcPts val="1200"/>
              </a:spcBef>
              <a:spcAft>
                <a:spcPts val="0"/>
              </a:spcAft>
              <a:buClr>
                <a:schemeClr val="dk2"/>
              </a:buClr>
              <a:buSzPts val="1100"/>
              <a:buFont typeface="Arial"/>
              <a:buNone/>
            </a:pPr>
            <a:endParaRPr/>
          </a:p>
          <a:p>
            <a:pPr marL="0" lvl="0" indent="0" algn="l" rtl="0">
              <a:spcBef>
                <a:spcPts val="12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 difficoltà a seguire le regole</a:t>
            </a:r>
            <a:endParaRPr/>
          </a:p>
        </p:txBody>
      </p:sp>
      <p:sp>
        <p:nvSpPr>
          <p:cNvPr id="182" name="Google Shape;182;p31"/>
          <p:cNvSpPr txBox="1">
            <a:spLocks noGrp="1"/>
          </p:cNvSpPr>
          <p:nvPr>
            <p:ph type="body" idx="1"/>
          </p:nvPr>
        </p:nvSpPr>
        <p:spPr>
          <a:xfrm>
            <a:off x="2400262" y="1856051"/>
            <a:ext cx="6321600" cy="3002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it"/>
              <a:t>“Una studentessa il primo giorno del corso aveva  messo subito in chiaro che </a:t>
            </a:r>
            <a:r>
              <a:rPr lang="it" b="1">
                <a:solidFill>
                  <a:srgbClr val="4A86E8"/>
                </a:solidFill>
              </a:rPr>
              <a:t>non poteva arrivare in orario  al corso </a:t>
            </a:r>
            <a:r>
              <a:rPr lang="it"/>
              <a:t>perché doveva portare i bambini all'asilo, né poteva fare i compiti perché era molto impegnata.  Non provava a ricordare nemmeno il nome dell’insegnante, perché era troppo difficile.”  (Austria)</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2"/>
          <p:cNvSpPr txBox="1">
            <a:spLocks noGrp="1"/>
          </p:cNvSpPr>
          <p:nvPr>
            <p:ph type="title"/>
          </p:nvPr>
        </p:nvSpPr>
        <p:spPr>
          <a:xfrm>
            <a:off x="2400250" y="575950"/>
            <a:ext cx="6321600" cy="948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psico-sociale/cognitiva: schemi di apprendimento inefficaci</a:t>
            </a:r>
            <a:endParaRPr/>
          </a:p>
        </p:txBody>
      </p:sp>
      <p:sp>
        <p:nvSpPr>
          <p:cNvPr id="188" name="Google Shape;188;p32"/>
          <p:cNvSpPr txBox="1">
            <a:spLocks noGrp="1"/>
          </p:cNvSpPr>
          <p:nvPr>
            <p:ph type="body" idx="1"/>
          </p:nvPr>
        </p:nvSpPr>
        <p:spPr>
          <a:xfrm>
            <a:off x="2400250" y="1595775"/>
            <a:ext cx="6510900" cy="3002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1200"/>
              </a:spcAft>
              <a:buNone/>
            </a:pPr>
            <a:r>
              <a:rPr lang="it"/>
              <a:t>“La studentessa era molto convinta che </a:t>
            </a:r>
            <a:r>
              <a:rPr lang="it" b="1">
                <a:solidFill>
                  <a:srgbClr val="4A86E8"/>
                </a:solidFill>
              </a:rPr>
              <a:t>gli schemi di apprendimento che aveva interiorizzato</a:t>
            </a:r>
            <a:r>
              <a:rPr lang="it"/>
              <a:t> nel suo percorso di istruzione precedente fossero gli unici efficaci. Un esempio: durante il  corso, le domande su un certo argomento erano state discusse in dettaglio, sia per iscritto che oralmente. La partecipante voleva comunque ricevere informazioni via SMS, perché non aveva capito le spiegazioni durante il corso. Aveva registrato anche la lezione </a:t>
            </a:r>
            <a:r>
              <a:rPr lang="it" b="1">
                <a:solidFill>
                  <a:srgbClr val="4A86E8"/>
                </a:solidFill>
              </a:rPr>
              <a:t>usando  un'applicazione per smartphone che la traduceva</a:t>
            </a:r>
            <a:r>
              <a:rPr lang="it"/>
              <a:t>  automaticamente. Tuttavia, la traduzione non le era di aiuto perché molto imprecisa” (Austria)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82"/>
        <p:cNvGrpSpPr/>
        <p:nvPr/>
      </p:nvGrpSpPr>
      <p:grpSpPr>
        <a:xfrm>
          <a:off x="0" y="0"/>
          <a:ext cx="0" cy="0"/>
          <a:chOff x="0" y="0"/>
          <a:chExt cx="0" cy="0"/>
        </a:xfrm>
      </p:grpSpPr>
      <p:sp>
        <p:nvSpPr>
          <p:cNvPr id="83" name="Google Shape;83;p15"/>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Le interviste ad insegnanti</a:t>
            </a:r>
            <a:endParaRPr/>
          </a:p>
        </p:txBody>
      </p:sp>
      <p:sp>
        <p:nvSpPr>
          <p:cNvPr id="84" name="Google Shape;84;p15"/>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it"/>
              <a:t>Temi, problematiche comuni</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title"/>
          </p:nvPr>
        </p:nvSpPr>
        <p:spPr>
          <a:xfrm>
            <a:off x="2400250" y="575950"/>
            <a:ext cx="6321600" cy="1019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psico-sociale/cognitiva: schemi di apprendimento inefficaci</a:t>
            </a:r>
            <a:endParaRPr>
              <a:highlight>
                <a:srgbClr val="FFFF00"/>
              </a:highlight>
            </a:endParaRPr>
          </a:p>
        </p:txBody>
      </p:sp>
      <p:sp>
        <p:nvSpPr>
          <p:cNvPr id="194" name="Google Shape;194;p33"/>
          <p:cNvSpPr txBox="1">
            <a:spLocks noGrp="1"/>
          </p:cNvSpPr>
          <p:nvPr>
            <p:ph type="body" idx="1"/>
          </p:nvPr>
        </p:nvSpPr>
        <p:spPr>
          <a:xfrm>
            <a:off x="2400250" y="1595775"/>
            <a:ext cx="65109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it"/>
              <a:t>“Il secondo caso riguarda la difficoltà di memorizzazione di nuovo lessico da parte di alcuni studenti nigeriani inseriti nel corso di livello Pre-A1. Secondo l’insegnante, la difficoltà di memorizzare nuovi vocaboli è dovuta probabilmente ad </a:t>
            </a:r>
            <a:r>
              <a:rPr lang="it" b="1">
                <a:solidFill>
                  <a:srgbClr val="4A86E8"/>
                </a:solidFill>
              </a:rPr>
              <a:t>un’esperienza scolastica pregressa nel paese d’origine poco efficace </a:t>
            </a:r>
            <a:r>
              <a:rPr lang="it"/>
              <a:t>attraverso cui gli studenti non hanno acquisito la capacità di raccogliere, sistematizzare e reimpiegare le conoscenze” (Italia)</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6666"/>
              <a:buFont typeface="Arial"/>
              <a:buNone/>
            </a:pPr>
            <a:r>
              <a:rPr lang="it"/>
              <a:t>Barriera psico-sociale/cognitiva: mancanza schemi di apprendimento </a:t>
            </a:r>
            <a:endParaRPr>
              <a:highlight>
                <a:srgbClr val="FFFF00"/>
              </a:highlight>
            </a:endParaRPr>
          </a:p>
          <a:p>
            <a:pPr marL="0" lvl="0" indent="0" algn="l" rtl="0">
              <a:spcBef>
                <a:spcPts val="0"/>
              </a:spcBef>
              <a:spcAft>
                <a:spcPts val="0"/>
              </a:spcAft>
              <a:buNone/>
            </a:pPr>
            <a:endParaRPr/>
          </a:p>
        </p:txBody>
      </p:sp>
      <p:sp>
        <p:nvSpPr>
          <p:cNvPr id="200" name="Google Shape;200;p3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it"/>
              <a:t>“Gli studenti in genere non hanno</a:t>
            </a:r>
            <a:r>
              <a:rPr lang="it" b="1">
                <a:solidFill>
                  <a:srgbClr val="4A86E8"/>
                </a:solidFill>
              </a:rPr>
              <a:t> nessuna strategia di apprendimento</a:t>
            </a:r>
            <a:r>
              <a:rPr lang="it"/>
              <a:t>. Guardano il libro e il quaderno e non sanno che farci. Vengono mandati a casa con la consegna: “Studia questo!”, ma non sanno come fare. (...) </a:t>
            </a:r>
            <a:endParaRPr/>
          </a:p>
          <a:p>
            <a:pPr marL="0" lvl="0" indent="0" algn="l" rtl="0">
              <a:spcBef>
                <a:spcPts val="1200"/>
              </a:spcBef>
              <a:spcAft>
                <a:spcPts val="1200"/>
              </a:spcAft>
              <a:buNone/>
            </a:pPr>
            <a:r>
              <a:rPr lang="it"/>
              <a:t>“Noi apprendiamo fin dall’infanzia a pensare in modo collegato, seguendo la </a:t>
            </a:r>
            <a:r>
              <a:rPr lang="it" b="1">
                <a:solidFill>
                  <a:srgbClr val="4A86E8"/>
                </a:solidFill>
              </a:rPr>
              <a:t>casualità</a:t>
            </a:r>
            <a:r>
              <a:rPr lang="it"/>
              <a:t>. Ma invece spesso gli studenti non sanno ragionare in questo modo, o perché  non sono andati a scuola, o perché la scuola che hanno frequentato prevedeva solo memorizzazione, non ragionamento” (Svizzera)</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legata al contesto: ruolo familiare</a:t>
            </a:r>
            <a:endParaRPr/>
          </a:p>
        </p:txBody>
      </p:sp>
      <p:sp>
        <p:nvSpPr>
          <p:cNvPr id="206" name="Google Shape;206;p35"/>
          <p:cNvSpPr txBox="1">
            <a:spLocks noGrp="1"/>
          </p:cNvSpPr>
          <p:nvPr>
            <p:ph type="body" idx="1"/>
          </p:nvPr>
        </p:nvSpPr>
        <p:spPr>
          <a:xfrm>
            <a:off x="2410100" y="1595775"/>
            <a:ext cx="6525900" cy="30024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it"/>
              <a:t>“ Un prima barriera  è la generale </a:t>
            </a:r>
            <a:r>
              <a:rPr lang="it" b="1">
                <a:solidFill>
                  <a:srgbClr val="4A86E8"/>
                </a:solidFill>
              </a:rPr>
              <a:t>mancanza di interesse per l’istruzione</a:t>
            </a:r>
            <a:r>
              <a:rPr lang="it"/>
              <a:t> da parte di alcuni ragazzi. Purtroppo questo deriva dall’ambiente in cui sono cresciuti, infatti è un atteggiamento comune anche nei loro genitori” (Slovacchia)</a:t>
            </a:r>
            <a:endParaRPr/>
          </a:p>
          <a:p>
            <a:pPr marL="0" lvl="0" indent="0" algn="l" rtl="0">
              <a:lnSpc>
                <a:spcPct val="80000"/>
              </a:lnSpc>
              <a:spcBef>
                <a:spcPts val="1200"/>
              </a:spcBef>
              <a:spcAft>
                <a:spcPts val="0"/>
              </a:spcAft>
              <a:buNone/>
            </a:pPr>
            <a:endParaRPr/>
          </a:p>
          <a:p>
            <a:pPr marL="0" lvl="0" indent="0" algn="l" rtl="0">
              <a:lnSpc>
                <a:spcPct val="80000"/>
              </a:lnSpc>
              <a:spcBef>
                <a:spcPts val="1200"/>
              </a:spcBef>
              <a:spcAft>
                <a:spcPts val="1200"/>
              </a:spcAft>
              <a:buClr>
                <a:schemeClr val="dk2"/>
              </a:buClr>
              <a:buSzPts val="1100"/>
              <a:buFont typeface="Arial"/>
              <a:buNone/>
            </a:pPr>
            <a:r>
              <a:rPr lang="it"/>
              <a:t>“La studentessa non si sentiva sicura nel leggere e scrivere, era stato il suo compagno a spingerla a frequentare il corso. Nel corso del tempo però è successo che la ragazza ha iniziato ad emanciparsi e il corso è diventato una “liberazione involontaria”.  </a:t>
            </a:r>
            <a:r>
              <a:rPr lang="it" b="1">
                <a:solidFill>
                  <a:srgbClr val="4A86E8"/>
                </a:solidFill>
              </a:rPr>
              <a:t>Ha acquisito fiducia in sé stessa ma questo le ha creato problemi all’interno della coppia e nel suo ambiente” </a:t>
            </a:r>
            <a:r>
              <a:rPr lang="it"/>
              <a:t>(Austria)</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legate al contesto: obbligatorietà a frequentare un corso</a:t>
            </a:r>
            <a:endParaRPr/>
          </a:p>
        </p:txBody>
      </p:sp>
      <p:sp>
        <p:nvSpPr>
          <p:cNvPr id="212" name="Google Shape;212;p36"/>
          <p:cNvSpPr txBox="1">
            <a:spLocks noGrp="1"/>
          </p:cNvSpPr>
          <p:nvPr>
            <p:ph type="body" idx="1"/>
          </p:nvPr>
        </p:nvSpPr>
        <p:spPr>
          <a:xfrm>
            <a:off x="2400262" y="1955251"/>
            <a:ext cx="6321600" cy="3002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it"/>
              <a:t>“ Le persone che frequentavano le sue lezioni dovevano farlo perché </a:t>
            </a:r>
            <a:r>
              <a:rPr lang="it" b="1">
                <a:solidFill>
                  <a:srgbClr val="4A86E8"/>
                </a:solidFill>
              </a:rPr>
              <a:t>previsto dal loro contratto di lavoro</a:t>
            </a:r>
            <a:r>
              <a:rPr lang="it"/>
              <a:t>.  Erano lavoratori stranieri, principalmente provenienti dall’area slava, che avevano come obiettivo primario quello di guadagnare soldi e non stabilirsi in Slovacchia” (Slovacchia)</a:t>
            </a:r>
            <a:endParaRPr/>
          </a:p>
          <a:p>
            <a:pPr marL="0" lvl="0" indent="0" algn="l" rtl="0">
              <a:lnSpc>
                <a:spcPct val="100000"/>
              </a:lnSpc>
              <a:spcBef>
                <a:spcPts val="1200"/>
              </a:spcBef>
              <a:spcAft>
                <a:spcPts val="1200"/>
              </a:spcAft>
              <a:buNone/>
            </a:pPr>
            <a:r>
              <a:rPr lang="it"/>
              <a:t>“Gli studenti che sono inviati dai </a:t>
            </a:r>
            <a:r>
              <a:rPr lang="it" i="1"/>
              <a:t>labour offices</a:t>
            </a:r>
            <a:r>
              <a:rPr lang="it"/>
              <a:t> frequentano il corso perché altrimenti </a:t>
            </a:r>
            <a:r>
              <a:rPr lang="it" b="1">
                <a:solidFill>
                  <a:srgbClr val="4A86E8"/>
                </a:solidFill>
              </a:rPr>
              <a:t>perderebbero i sussidi sociali</a:t>
            </a:r>
            <a:r>
              <a:rPr lang="it"/>
              <a:t> ma la loro motivazione è molto bassa” (Slovacchia)</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7"/>
          <p:cNvSpPr txBox="1">
            <a:spLocks noGrp="1"/>
          </p:cNvSpPr>
          <p:nvPr>
            <p:ph type="title"/>
          </p:nvPr>
        </p:nvSpPr>
        <p:spPr>
          <a:xfrm>
            <a:off x="2400250" y="575950"/>
            <a:ext cx="6461400" cy="1332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a:t>Barriere legate al contesto: frequenza obbligatoria a un corso</a:t>
            </a:r>
            <a:endParaRPr/>
          </a:p>
        </p:txBody>
      </p:sp>
      <p:sp>
        <p:nvSpPr>
          <p:cNvPr id="218" name="Google Shape;218;p37"/>
          <p:cNvSpPr txBox="1">
            <a:spLocks noGrp="1"/>
          </p:cNvSpPr>
          <p:nvPr>
            <p:ph type="body" idx="1"/>
          </p:nvPr>
        </p:nvSpPr>
        <p:spPr>
          <a:xfrm>
            <a:off x="2400250" y="1809400"/>
            <a:ext cx="6321600" cy="27306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it" sz="1700"/>
              <a:t>“Era un corso A2, frequentato da un gruppo di giovani uomini, tutti richiedenti asilo. La maggior parte di loro frequentava il corso solo perché </a:t>
            </a:r>
            <a:r>
              <a:rPr lang="it" sz="1700" b="1">
                <a:solidFill>
                  <a:srgbClr val="4A86E8"/>
                </a:solidFill>
              </a:rPr>
              <a:t>obbligati dalla cooperativa che li ospitava,</a:t>
            </a:r>
            <a:r>
              <a:rPr lang="it" sz="1700"/>
              <a:t> ma non avevano alcuna motivazione e mostravano un atteggiamento molto passivo durante le lezioni” (Italia)</a:t>
            </a:r>
            <a:endParaRPr sz="1700"/>
          </a:p>
          <a:p>
            <a:pPr marL="0" lvl="0" indent="0" algn="l" rtl="0">
              <a:lnSpc>
                <a:spcPct val="100000"/>
              </a:lnSpc>
              <a:spcBef>
                <a:spcPts val="1200"/>
              </a:spcBef>
              <a:spcAft>
                <a:spcPts val="0"/>
              </a:spcAft>
              <a:buNone/>
            </a:pPr>
            <a:r>
              <a:rPr lang="it" sz="1700"/>
              <a:t>“Ci sono persone che semplicemente </a:t>
            </a:r>
            <a:r>
              <a:rPr lang="it" sz="1700" b="1">
                <a:solidFill>
                  <a:srgbClr val="4A86E8"/>
                </a:solidFill>
              </a:rPr>
              <a:t>non vogliono imparare</a:t>
            </a:r>
            <a:r>
              <a:rPr lang="it" sz="1700"/>
              <a:t>: pensano di essersela cavata bene per tutta la loro vita senza saper leggere e scrivere, e hanno di meglio da fare che frequentare un corso - ma è obbligatorio” (Svizzera)</a:t>
            </a:r>
            <a:endParaRPr sz="1700"/>
          </a:p>
          <a:p>
            <a:pPr marL="0" lvl="0" indent="0" algn="l" rtl="0">
              <a:lnSpc>
                <a:spcPct val="100000"/>
              </a:lnSpc>
              <a:spcBef>
                <a:spcPts val="1200"/>
              </a:spcBef>
              <a:spcAft>
                <a:spcPts val="120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8"/>
          <p:cNvSpPr txBox="1">
            <a:spLocks noGrp="1"/>
          </p:cNvSpPr>
          <p:nvPr>
            <p:ph type="title"/>
          </p:nvPr>
        </p:nvSpPr>
        <p:spPr>
          <a:xfrm>
            <a:off x="2400250" y="575950"/>
            <a:ext cx="6321600" cy="94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it" sz="2900"/>
              <a:t>Barriera legata al contesto: gruppi multilivello e gruppi numerosi</a:t>
            </a:r>
            <a:endParaRPr sz="2900"/>
          </a:p>
        </p:txBody>
      </p:sp>
      <p:sp>
        <p:nvSpPr>
          <p:cNvPr id="224" name="Google Shape;224;p38"/>
          <p:cNvSpPr txBox="1">
            <a:spLocks noGrp="1"/>
          </p:cNvSpPr>
          <p:nvPr>
            <p:ph type="body" idx="1"/>
          </p:nvPr>
        </p:nvSpPr>
        <p:spPr>
          <a:xfrm>
            <a:off x="2400250" y="2020200"/>
            <a:ext cx="6321600" cy="1772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1200"/>
              </a:spcAft>
              <a:buNone/>
            </a:pPr>
            <a:r>
              <a:rPr lang="it"/>
              <a:t>“Il secondo caso riguarda i corsisti che frequentano i suoi corsi di informatica. Il problema sorge quando nello stesso corso di informatica ci sono </a:t>
            </a:r>
            <a:r>
              <a:rPr lang="it" b="1">
                <a:solidFill>
                  <a:srgbClr val="4A86E8"/>
                </a:solidFill>
              </a:rPr>
              <a:t>utenti stranieri con scarse competenze digitali insieme a pensionati o lavoratori.</a:t>
            </a:r>
            <a:r>
              <a:rPr lang="it">
                <a:solidFill>
                  <a:srgbClr val="4A86E8"/>
                </a:solidFill>
              </a:rPr>
              <a:t> </a:t>
            </a:r>
            <a:r>
              <a:rPr lang="it"/>
              <a:t>Nel corso avanzato,dove si impara ad usare Word o Excel, i tempi del pensionato e del corsista straniero sono molto diversi” (Italia)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9"/>
          <p:cNvSpPr txBox="1">
            <a:spLocks noGrp="1"/>
          </p:cNvSpPr>
          <p:nvPr>
            <p:ph type="title"/>
          </p:nvPr>
        </p:nvSpPr>
        <p:spPr>
          <a:xfrm>
            <a:off x="2400250" y="575950"/>
            <a:ext cx="6321600" cy="124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it" sz="2500"/>
              <a:t>Barriera legata al contesto: gruppi multilivello e gruppi numerosi</a:t>
            </a:r>
            <a:endParaRPr sz="2500"/>
          </a:p>
        </p:txBody>
      </p:sp>
      <p:sp>
        <p:nvSpPr>
          <p:cNvPr id="230" name="Google Shape;230;p39"/>
          <p:cNvSpPr txBox="1">
            <a:spLocks noGrp="1"/>
          </p:cNvSpPr>
          <p:nvPr>
            <p:ph type="body" idx="1"/>
          </p:nvPr>
        </p:nvSpPr>
        <p:spPr>
          <a:xfrm>
            <a:off x="2193850" y="1511975"/>
            <a:ext cx="6528000" cy="3002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it" sz="1700"/>
              <a:t>“Un’altra barriera incontrata nei suoi corsi di alfabetizzione finanziaria è stata la corretta organizzazione dei gruppi di studenti e la loro numerosità. Ha iniziato con </a:t>
            </a:r>
            <a:r>
              <a:rPr lang="it" sz="1700" b="1">
                <a:solidFill>
                  <a:srgbClr val="4A86E8"/>
                </a:solidFill>
              </a:rPr>
              <a:t>gruppi di circa 20 persone</a:t>
            </a:r>
            <a:r>
              <a:rPr lang="it" sz="1700"/>
              <a:t>, tra cui diplomati, laureati e ragazzi che stavano ancora studiando. Le loro conoscenze, esperienze e aspettative erano quindi molto diverse” (Slovacchia)</a:t>
            </a:r>
            <a:endParaRPr sz="1700"/>
          </a:p>
          <a:p>
            <a:pPr marL="0" lvl="0" indent="0" algn="l" rtl="0">
              <a:lnSpc>
                <a:spcPct val="100000"/>
              </a:lnSpc>
              <a:spcBef>
                <a:spcPts val="1200"/>
              </a:spcBef>
              <a:spcAft>
                <a:spcPts val="0"/>
              </a:spcAft>
              <a:buClr>
                <a:schemeClr val="dk2"/>
              </a:buClr>
              <a:buSzPts val="1100"/>
              <a:buFont typeface="Arial"/>
              <a:buNone/>
            </a:pPr>
            <a:r>
              <a:rPr lang="it" sz="1700"/>
              <a:t>“Il primo esempio riguarda un corso di alfabetizzazione multilivello. I bisogni che esprimevano gli studenti erano vari, ma </a:t>
            </a:r>
            <a:r>
              <a:rPr lang="it" sz="1700" b="1">
                <a:solidFill>
                  <a:srgbClr val="4A86E8"/>
                </a:solidFill>
              </a:rPr>
              <a:t>non è stato possibile creare due classi separate, per problemi di budget e per l'indifferenza delle cooperative</a:t>
            </a:r>
            <a:r>
              <a:rPr lang="it" sz="1700"/>
              <a:t> rispetto alla qualità dei corsi per i loro beneficiari” (Italia)</a:t>
            </a:r>
            <a:endParaRPr sz="1700"/>
          </a:p>
          <a:p>
            <a:pPr marL="0" lvl="0" indent="0" algn="l" rtl="0">
              <a:lnSpc>
                <a:spcPct val="100000"/>
              </a:lnSpc>
              <a:spcBef>
                <a:spcPts val="1200"/>
              </a:spcBef>
              <a:spcAft>
                <a:spcPts val="1200"/>
              </a:spcAft>
              <a:buNone/>
            </a:pPr>
            <a:endParaRPr sz="17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40"/>
          <p:cNvSpPr txBox="1">
            <a:spLocks noGrp="1"/>
          </p:cNvSpPr>
          <p:nvPr>
            <p:ph type="title"/>
          </p:nvPr>
        </p:nvSpPr>
        <p:spPr>
          <a:xfrm>
            <a:off x="2400250" y="575950"/>
            <a:ext cx="6321600" cy="124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it" sz="2500"/>
              <a:t>Barriera legata al contesto: gruppi multiculturali </a:t>
            </a:r>
            <a:endParaRPr sz="2500"/>
          </a:p>
        </p:txBody>
      </p:sp>
      <p:sp>
        <p:nvSpPr>
          <p:cNvPr id="236" name="Google Shape;236;p40"/>
          <p:cNvSpPr txBox="1">
            <a:spLocks noGrp="1"/>
          </p:cNvSpPr>
          <p:nvPr>
            <p:ph type="body" idx="1"/>
          </p:nvPr>
        </p:nvSpPr>
        <p:spPr>
          <a:xfrm>
            <a:off x="2400250" y="1653775"/>
            <a:ext cx="6321600" cy="26964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it" sz="1700"/>
              <a:t>“Durante il corso di Scienze l’insegnante stava parlando dell’origine della vita, spiegando le principali ipotesi che al momento sono allo studio degli scienziati (teoria dell’evoluzione). Una signora ivoriana si è risentita parecchio e </a:t>
            </a:r>
            <a:r>
              <a:rPr lang="it" sz="1700" b="1">
                <a:solidFill>
                  <a:srgbClr val="4A86E8"/>
                </a:solidFill>
              </a:rPr>
              <a:t>ha cominciato a dire che quello che diceva lui non era vero, che sul Corano c’era scritto tutto</a:t>
            </a:r>
            <a:r>
              <a:rPr lang="it" sz="1700"/>
              <a:t>.  Alla sua voce poi si sono aggiunte anche quelle di altri due, tre corsisti” (Italia)</a:t>
            </a:r>
            <a:endParaRPr sz="17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1"/>
          <p:cNvSpPr txBox="1">
            <a:spLocks noGrp="1"/>
          </p:cNvSpPr>
          <p:nvPr>
            <p:ph type="title"/>
          </p:nvPr>
        </p:nvSpPr>
        <p:spPr>
          <a:xfrm>
            <a:off x="2400250" y="575950"/>
            <a:ext cx="6321600" cy="948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legata al contesto: insegnare in carcere</a:t>
            </a:r>
            <a:endParaRPr/>
          </a:p>
        </p:txBody>
      </p:sp>
      <p:sp>
        <p:nvSpPr>
          <p:cNvPr id="242" name="Google Shape;242;p41"/>
          <p:cNvSpPr txBox="1">
            <a:spLocks noGrp="1"/>
          </p:cNvSpPr>
          <p:nvPr>
            <p:ph type="body" idx="1"/>
          </p:nvPr>
        </p:nvSpPr>
        <p:spPr>
          <a:xfrm>
            <a:off x="2459675" y="1735175"/>
            <a:ext cx="6321600" cy="1772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it"/>
              <a:t>“</a:t>
            </a:r>
            <a:r>
              <a:rPr lang="it" b="1">
                <a:solidFill>
                  <a:srgbClr val="4A86E8"/>
                </a:solidFill>
              </a:rPr>
              <a:t>Nelle strutture di detenzione non si possono affrontare una serie di argomenti,</a:t>
            </a:r>
            <a:r>
              <a:rPr lang="it"/>
              <a:t>  per esempio quelli legati alla famiglia, ai sentimenti, deve essere tutto assolutamente staccato. Il primo problema è stato di dovere riadattare quello che uno fa fuori con quello che viene fatto dentro” (Italia)</a:t>
            </a:r>
            <a:endParaRPr sz="1500">
              <a:solidFill>
                <a:srgbClr val="000000"/>
              </a:solidFill>
              <a:latin typeface="Arial"/>
              <a:ea typeface="Arial"/>
              <a:cs typeface="Arial"/>
              <a:sym typeface="Arial"/>
            </a:endParaRPr>
          </a:p>
          <a:p>
            <a:pPr marL="0" lvl="0" indent="0" algn="l" rtl="0">
              <a:lnSpc>
                <a:spcPct val="100000"/>
              </a:lnSpc>
              <a:spcBef>
                <a:spcPts val="0"/>
              </a:spcBef>
              <a:spcAft>
                <a:spcPts val="1200"/>
              </a:spcAft>
              <a:buNone/>
            </a:pPr>
            <a:endParaRPr sz="17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2"/>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Riflessione:</a:t>
            </a:r>
            <a:endParaRPr/>
          </a:p>
        </p:txBody>
      </p:sp>
      <p:sp>
        <p:nvSpPr>
          <p:cNvPr id="248" name="Google Shape;248;p42"/>
          <p:cNvSpPr/>
          <p:nvPr/>
        </p:nvSpPr>
        <p:spPr>
          <a:xfrm>
            <a:off x="2400250" y="1425325"/>
            <a:ext cx="5507100" cy="2466300"/>
          </a:xfrm>
          <a:prstGeom prst="cloudCallout">
            <a:avLst>
              <a:gd name="adj1" fmla="val -20833"/>
              <a:gd name="adj2" fmla="val 62500"/>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it" sz="2400" b="1">
                <a:solidFill>
                  <a:schemeClr val="dk2"/>
                </a:solidFill>
                <a:latin typeface="Lato"/>
                <a:ea typeface="Lato"/>
                <a:cs typeface="Lato"/>
                <a:sym typeface="Lato"/>
              </a:rPr>
              <a:t>Quali di queste difficoltà hai vissuto/trovi più problematiche?</a:t>
            </a:r>
            <a:endParaRPr sz="2700" b="1">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Programma dell’incontro</a:t>
            </a:r>
            <a:endParaRPr/>
          </a:p>
        </p:txBody>
      </p:sp>
      <p:sp>
        <p:nvSpPr>
          <p:cNvPr id="90" name="Google Shape;90;p16"/>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it"/>
              <a:t>Presentazione delle interviste.</a:t>
            </a:r>
            <a:endParaRPr/>
          </a:p>
          <a:p>
            <a:pPr marL="457200" lvl="0" indent="-342900" algn="l" rtl="0">
              <a:spcBef>
                <a:spcPts val="0"/>
              </a:spcBef>
              <a:spcAft>
                <a:spcPts val="0"/>
              </a:spcAft>
              <a:buSzPts val="1800"/>
              <a:buChar char="●"/>
            </a:pPr>
            <a:r>
              <a:rPr lang="it"/>
              <a:t>Le barriere all’apprendimento: presentazione di casi emersi durante le interviste.</a:t>
            </a:r>
            <a:endParaRPr/>
          </a:p>
          <a:p>
            <a:pPr marL="457200" lvl="0" indent="-342900" algn="l" rtl="0">
              <a:spcBef>
                <a:spcPts val="0"/>
              </a:spcBef>
              <a:spcAft>
                <a:spcPts val="0"/>
              </a:spcAft>
              <a:buSzPts val="1800"/>
              <a:buChar char="●"/>
            </a:pPr>
            <a:r>
              <a:rPr lang="it"/>
              <a:t>Discussione: quali di queste difficoltà hai vissuto o trovi più problematiche?</a:t>
            </a:r>
            <a:endParaRPr/>
          </a:p>
          <a:p>
            <a:pPr marL="457200" lvl="0" indent="-342900" algn="l" rtl="0">
              <a:spcBef>
                <a:spcPts val="0"/>
              </a:spcBef>
              <a:spcAft>
                <a:spcPts val="0"/>
              </a:spcAft>
              <a:buSzPts val="1800"/>
              <a:buChar char="●"/>
            </a:pPr>
            <a:r>
              <a:rPr lang="it"/>
              <a:t>La bozza di matrice delle competenze</a:t>
            </a:r>
            <a:endParaRPr/>
          </a:p>
          <a:p>
            <a:pPr marL="457200" lvl="0" indent="-342900" algn="l" rtl="0">
              <a:spcBef>
                <a:spcPts val="0"/>
              </a:spcBef>
              <a:spcAft>
                <a:spcPts val="0"/>
              </a:spcAft>
              <a:buSzPts val="1800"/>
              <a:buChar char="●"/>
            </a:pPr>
            <a:r>
              <a:rPr lang="it"/>
              <a:t>Le esigenze formative degli insegnanti intervistati</a:t>
            </a:r>
            <a:endParaRPr/>
          </a:p>
          <a:p>
            <a:pPr marL="457200" lvl="0" indent="-342900" algn="l" rtl="0">
              <a:spcBef>
                <a:spcPts val="0"/>
              </a:spcBef>
              <a:spcAft>
                <a:spcPts val="0"/>
              </a:spcAft>
              <a:buSzPts val="1800"/>
              <a:buChar char="●"/>
            </a:pPr>
            <a:r>
              <a:rPr lang="it"/>
              <a:t>Riflessione: l’acquisizione di competenze.</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La matrice delle competenze</a:t>
            </a:r>
            <a:endParaRPr/>
          </a:p>
        </p:txBody>
      </p:sp>
      <p:sp>
        <p:nvSpPr>
          <p:cNvPr id="254" name="Google Shape;254;p43"/>
          <p:cNvSpPr txBox="1">
            <a:spLocks noGrp="1"/>
          </p:cNvSpPr>
          <p:nvPr>
            <p:ph type="body" idx="1"/>
          </p:nvPr>
        </p:nvSpPr>
        <p:spPr>
          <a:xfrm>
            <a:off x="2400262" y="1583376"/>
            <a:ext cx="6321600" cy="3002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b="1"/>
              <a:t>Aree di competenza individuate</a:t>
            </a:r>
            <a:r>
              <a:rPr lang="it"/>
              <a:t>:</a:t>
            </a:r>
            <a:endParaRPr/>
          </a:p>
          <a:p>
            <a:pPr marL="0" lvl="0" indent="0" algn="l" rtl="0">
              <a:spcBef>
                <a:spcPts val="1200"/>
              </a:spcBef>
              <a:spcAft>
                <a:spcPts val="0"/>
              </a:spcAft>
              <a:buNone/>
            </a:pPr>
            <a:r>
              <a:rPr lang="it"/>
              <a:t>1) Progettare il quadro di riferimento per l'intero processo di insegnamento e di apprendimento</a:t>
            </a:r>
            <a:endParaRPr/>
          </a:p>
          <a:p>
            <a:pPr marL="0" lvl="0" indent="0" algn="l" rtl="0">
              <a:spcBef>
                <a:spcPts val="1200"/>
              </a:spcBef>
              <a:spcAft>
                <a:spcPts val="0"/>
              </a:spcAft>
              <a:buNone/>
            </a:pPr>
            <a:r>
              <a:rPr lang="it"/>
              <a:t>2) Preparazione di unità di insegnamento</a:t>
            </a:r>
            <a:endParaRPr/>
          </a:p>
          <a:p>
            <a:pPr marL="0" lvl="0" indent="0" algn="l" rtl="0">
              <a:spcBef>
                <a:spcPts val="1200"/>
              </a:spcBef>
              <a:spcAft>
                <a:spcPts val="1200"/>
              </a:spcAft>
              <a:buNone/>
            </a:pPr>
            <a:r>
              <a:rPr lang="it"/>
              <a:t>3) Implementazione - interazione con il gruppo di studenti (a livello di gruppo)</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La matrice delle competenze</a:t>
            </a:r>
            <a:endParaRPr/>
          </a:p>
        </p:txBody>
      </p:sp>
      <p:sp>
        <p:nvSpPr>
          <p:cNvPr id="260" name="Google Shape;260;p44"/>
          <p:cNvSpPr txBox="1">
            <a:spLocks noGrp="1"/>
          </p:cNvSpPr>
          <p:nvPr>
            <p:ph type="body" idx="1"/>
          </p:nvPr>
        </p:nvSpPr>
        <p:spPr>
          <a:xfrm>
            <a:off x="2410100" y="1289375"/>
            <a:ext cx="6733800" cy="330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2"/>
              </a:buClr>
              <a:buSzPts val="1100"/>
              <a:buFont typeface="Arial"/>
              <a:buNone/>
            </a:pPr>
            <a:r>
              <a:rPr lang="it"/>
              <a:t>4) Implementazione - interazione con il singolo discente (uno a uno)</a:t>
            </a:r>
            <a:endParaRPr/>
          </a:p>
          <a:p>
            <a:pPr marL="0" lvl="0" indent="0" algn="l" rtl="0">
              <a:spcBef>
                <a:spcPts val="1200"/>
              </a:spcBef>
              <a:spcAft>
                <a:spcPts val="0"/>
              </a:spcAft>
              <a:buClr>
                <a:schemeClr val="dk2"/>
              </a:buClr>
              <a:buSzPts val="1100"/>
              <a:buFont typeface="Arial"/>
              <a:buNone/>
            </a:pPr>
            <a:r>
              <a:rPr lang="it"/>
              <a:t>5) Implementazione - interazione tra gli studenti</a:t>
            </a:r>
            <a:endParaRPr/>
          </a:p>
          <a:p>
            <a:pPr marL="0" lvl="0" indent="0" algn="l" rtl="0">
              <a:spcBef>
                <a:spcPts val="1200"/>
              </a:spcBef>
              <a:spcAft>
                <a:spcPts val="0"/>
              </a:spcAft>
              <a:buClr>
                <a:schemeClr val="dk2"/>
              </a:buClr>
              <a:buSzPts val="1100"/>
              <a:buFont typeface="Arial"/>
              <a:buNone/>
            </a:pPr>
            <a:r>
              <a:rPr lang="it"/>
              <a:t>6) Lavoro di follow-up (incorporare il progresso dell'apprendimento nel contesto quotidiano)</a:t>
            </a:r>
            <a:endParaRPr/>
          </a:p>
          <a:p>
            <a:pPr marL="0" lvl="0" indent="0" algn="l" rtl="0">
              <a:spcBef>
                <a:spcPts val="1200"/>
              </a:spcBef>
              <a:spcAft>
                <a:spcPts val="0"/>
              </a:spcAft>
              <a:buClr>
                <a:schemeClr val="dk2"/>
              </a:buClr>
              <a:buSzPts val="1100"/>
              <a:buFont typeface="Arial"/>
              <a:buNone/>
            </a:pPr>
            <a:r>
              <a:rPr lang="it"/>
              <a:t>7) Supporto per i partecipanti al di fuori dell'aula </a:t>
            </a:r>
            <a:endParaRPr/>
          </a:p>
          <a:p>
            <a:pPr marL="0" lvl="0" indent="0" algn="l" rtl="0">
              <a:spcBef>
                <a:spcPts val="1200"/>
              </a:spcBef>
              <a:spcAft>
                <a:spcPts val="1200"/>
              </a:spcAft>
              <a:buNone/>
            </a:pPr>
            <a:r>
              <a:rPr lang="it"/>
              <a:t>8) Interazione con altri professionisti</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4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66" name="Google Shape;266;p45"/>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267" name="Google Shape;267;p45"/>
          <p:cNvPicPr preferRelativeResize="0"/>
          <p:nvPr/>
        </p:nvPicPr>
        <p:blipFill>
          <a:blip r:embed="rId3">
            <a:alphaModFix/>
          </a:blip>
          <a:stretch>
            <a:fillRect/>
          </a:stretch>
        </p:blipFill>
        <p:spPr>
          <a:xfrm>
            <a:off x="0" y="273326"/>
            <a:ext cx="9143999" cy="4596847"/>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6"/>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273" name="Google Shape;273;p46"/>
          <p:cNvPicPr preferRelativeResize="0"/>
          <p:nvPr/>
        </p:nvPicPr>
        <p:blipFill>
          <a:blip r:embed="rId3">
            <a:alphaModFix/>
          </a:blip>
          <a:stretch>
            <a:fillRect/>
          </a:stretch>
        </p:blipFill>
        <p:spPr>
          <a:xfrm>
            <a:off x="0" y="771675"/>
            <a:ext cx="9143998" cy="3909325"/>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7"/>
          <p:cNvSpPr txBox="1">
            <a:spLocks noGrp="1"/>
          </p:cNvSpPr>
          <p:nvPr>
            <p:ph type="title"/>
          </p:nvPr>
        </p:nvSpPr>
        <p:spPr>
          <a:xfrm>
            <a:off x="2400250" y="575950"/>
            <a:ext cx="6548100" cy="948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Le esigenze formative degli insegnanti ABE intervistati in Italia</a:t>
            </a:r>
            <a:endParaRPr/>
          </a:p>
        </p:txBody>
      </p:sp>
      <p:sp>
        <p:nvSpPr>
          <p:cNvPr id="279" name="Google Shape;279;p47"/>
          <p:cNvSpPr txBox="1">
            <a:spLocks noGrp="1"/>
          </p:cNvSpPr>
          <p:nvPr>
            <p:ph type="body" idx="1"/>
          </p:nvPr>
        </p:nvSpPr>
        <p:spPr>
          <a:xfrm>
            <a:off x="2400250" y="1583375"/>
            <a:ext cx="6321600" cy="3151200"/>
          </a:xfrm>
          <a:prstGeom prst="rect">
            <a:avLst/>
          </a:prstGeom>
        </p:spPr>
        <p:txBody>
          <a:bodyPr spcFirstLastPara="1" wrap="square" lIns="91425" tIns="91425" rIns="91425" bIns="91425" anchor="t" anchorCtr="0">
            <a:noAutofit/>
          </a:bodyPr>
          <a:lstStyle/>
          <a:p>
            <a:pPr marL="457200" lvl="0" indent="-335944" algn="l" rtl="0">
              <a:spcBef>
                <a:spcPts val="0"/>
              </a:spcBef>
              <a:spcAft>
                <a:spcPts val="0"/>
              </a:spcAft>
              <a:buSzPts val="1690"/>
              <a:buChar char="●"/>
            </a:pPr>
            <a:r>
              <a:rPr lang="it" sz="1690" b="1">
                <a:solidFill>
                  <a:srgbClr val="4A86E8"/>
                </a:solidFill>
              </a:rPr>
              <a:t>corsi più pratici e meno teorici</a:t>
            </a:r>
            <a:r>
              <a:rPr lang="it" sz="1690"/>
              <a:t>, in cui ci si concentra su un obiettivo specifico (es. creare un test di livello, didattizzare un testo, ecc.)  e si fanno “lavorare” i partecipanti</a:t>
            </a:r>
            <a:endParaRPr sz="1690"/>
          </a:p>
          <a:p>
            <a:pPr marL="457200" lvl="0" indent="-335944" algn="l" rtl="0">
              <a:spcBef>
                <a:spcPts val="0"/>
              </a:spcBef>
              <a:spcAft>
                <a:spcPts val="0"/>
              </a:spcAft>
              <a:buSzPts val="1690"/>
              <a:buChar char="●"/>
            </a:pPr>
            <a:r>
              <a:rPr lang="it" sz="1690" b="1">
                <a:solidFill>
                  <a:srgbClr val="4A86E8"/>
                </a:solidFill>
              </a:rPr>
              <a:t>corsi per insegnare le abilità di base agli adulti  </a:t>
            </a:r>
            <a:r>
              <a:rPr lang="it" sz="1690"/>
              <a:t>(alfabetizzazione in italiano L2, matematica)</a:t>
            </a:r>
            <a:endParaRPr sz="1690"/>
          </a:p>
          <a:p>
            <a:pPr marL="457200" lvl="0" indent="-335944" algn="l" rtl="0">
              <a:spcBef>
                <a:spcPts val="0"/>
              </a:spcBef>
              <a:spcAft>
                <a:spcPts val="0"/>
              </a:spcAft>
              <a:buSzPts val="1690"/>
              <a:buChar char="●"/>
            </a:pPr>
            <a:r>
              <a:rPr lang="it" sz="1690" b="1">
                <a:solidFill>
                  <a:srgbClr val="4A86E8"/>
                </a:solidFill>
              </a:rPr>
              <a:t>contenuti su cui si vorrebbe una maggiore offerta formativa</a:t>
            </a:r>
            <a:r>
              <a:rPr lang="it" sz="1690"/>
              <a:t>: utilizzo di strumenti didattici innovativi (tecniche teatrali, albi illustrati), sostenere la motivazione degli studenti, la gestione dei gruppi in contesti interculturali, la gestione delle classi multilivello</a:t>
            </a:r>
            <a:endParaRPr sz="1690"/>
          </a:p>
          <a:p>
            <a:pPr marL="0" lvl="0" indent="0" algn="l" rtl="0">
              <a:spcBef>
                <a:spcPts val="1200"/>
              </a:spcBef>
              <a:spcAft>
                <a:spcPts val="0"/>
              </a:spcAft>
              <a:buNone/>
            </a:pPr>
            <a:endParaRPr sz="1690"/>
          </a:p>
          <a:p>
            <a:pPr marL="457200" lvl="0" indent="0" algn="l" rtl="0">
              <a:spcBef>
                <a:spcPts val="1200"/>
              </a:spcBef>
              <a:spcAft>
                <a:spcPts val="120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Riflessione: le competenze degli insegnanti ABE</a:t>
            </a:r>
            <a:endParaRPr/>
          </a:p>
        </p:txBody>
      </p:sp>
      <p:sp>
        <p:nvSpPr>
          <p:cNvPr id="285" name="Google Shape;285;p48"/>
          <p:cNvSpPr/>
          <p:nvPr/>
        </p:nvSpPr>
        <p:spPr>
          <a:xfrm>
            <a:off x="3941275" y="1707300"/>
            <a:ext cx="2478900" cy="2841300"/>
          </a:xfrm>
          <a:prstGeom prst="foldedCorner">
            <a:avLst>
              <a:gd name="adj" fmla="val 16667"/>
            </a:avLst>
          </a:prstGeom>
          <a:solidFill>
            <a:schemeClr val="accen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sz="2300" b="1">
              <a:solidFill>
                <a:schemeClr val="dk2"/>
              </a:solidFill>
              <a:latin typeface="Lato"/>
              <a:ea typeface="Lato"/>
              <a:cs typeface="Lato"/>
              <a:sym typeface="Lato"/>
            </a:endParaRPr>
          </a:p>
          <a:p>
            <a:pPr marL="0" lvl="0" indent="0" algn="ctr" rtl="0">
              <a:lnSpc>
                <a:spcPct val="115000"/>
              </a:lnSpc>
              <a:spcBef>
                <a:spcPts val="0"/>
              </a:spcBef>
              <a:spcAft>
                <a:spcPts val="0"/>
              </a:spcAft>
              <a:buNone/>
            </a:pPr>
            <a:r>
              <a:rPr lang="it" sz="2300" b="1">
                <a:solidFill>
                  <a:schemeClr val="dk2"/>
                </a:solidFill>
                <a:latin typeface="Lato"/>
                <a:ea typeface="Lato"/>
                <a:cs typeface="Lato"/>
                <a:sym typeface="Lato"/>
              </a:rPr>
              <a:t>Cosa ti è stato utile per sviluppare le tue competenze come insegnante?</a:t>
            </a:r>
            <a:endParaRPr sz="2300" b="1">
              <a:solidFill>
                <a:schemeClr val="dk2"/>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Struttura dell’intervista</a:t>
            </a:r>
            <a:endParaRPr/>
          </a:p>
        </p:txBody>
      </p:sp>
      <p:sp>
        <p:nvSpPr>
          <p:cNvPr id="96" name="Google Shape;96;p17"/>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b="1"/>
              <a:t>Parte 1</a:t>
            </a:r>
            <a:r>
              <a:rPr lang="it"/>
              <a:t>- Presentazione delle caratteristiche del corso/i  ABE che l’insegnante sta tenendo attualmente.</a:t>
            </a:r>
            <a:endParaRPr/>
          </a:p>
          <a:p>
            <a:pPr marL="0" lvl="0" indent="0" algn="l" rtl="0">
              <a:spcBef>
                <a:spcPts val="1200"/>
              </a:spcBef>
              <a:spcAft>
                <a:spcPts val="0"/>
              </a:spcAft>
              <a:buNone/>
            </a:pPr>
            <a:r>
              <a:rPr lang="it" b="1"/>
              <a:t>Parte 2</a:t>
            </a:r>
            <a:r>
              <a:rPr lang="it"/>
              <a:t>- Racconto dettagliato di tre casi di apprendimento e dei loro risultati.</a:t>
            </a:r>
            <a:endParaRPr/>
          </a:p>
          <a:p>
            <a:pPr marL="0" lvl="0" indent="0" algn="l" rtl="0">
              <a:spcBef>
                <a:spcPts val="1200"/>
              </a:spcBef>
              <a:spcAft>
                <a:spcPts val="1200"/>
              </a:spcAft>
              <a:buNone/>
            </a:pPr>
            <a:r>
              <a:rPr lang="it" b="1"/>
              <a:t>Parte 3</a:t>
            </a:r>
            <a:r>
              <a:rPr lang="it"/>
              <a:t>- La strada verso l’istruzione di base per adulti: percezione del proprio processo di sviluppo di competenze come insegnante ABE.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Interviste realizzate</a:t>
            </a:r>
            <a:endParaRPr/>
          </a:p>
        </p:txBody>
      </p:sp>
      <p:sp>
        <p:nvSpPr>
          <p:cNvPr id="102" name="Google Shape;102;p18"/>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it" b="1">
                <a:solidFill>
                  <a:srgbClr val="3D85C6"/>
                </a:solidFill>
              </a:rPr>
              <a:t>15 in Italia</a:t>
            </a:r>
            <a:r>
              <a:rPr lang="it"/>
              <a:t>: principalmente insegnanti di italiano L2, due ITC, due asse storico-sociale (III media), uno matematica</a:t>
            </a:r>
            <a:endParaRPr/>
          </a:p>
          <a:p>
            <a:pPr marL="0" lvl="0" indent="0" algn="l" rtl="0">
              <a:spcBef>
                <a:spcPts val="1200"/>
              </a:spcBef>
              <a:spcAft>
                <a:spcPts val="0"/>
              </a:spcAft>
              <a:buNone/>
            </a:pPr>
            <a:r>
              <a:rPr lang="it" b="1">
                <a:solidFill>
                  <a:srgbClr val="4A86E8"/>
                </a:solidFill>
              </a:rPr>
              <a:t>15 in Austria</a:t>
            </a:r>
            <a:r>
              <a:rPr lang="it"/>
              <a:t>:  insegnanti di corsi di base (lingua, matematica, ITC, alfabetizzazione)</a:t>
            </a:r>
            <a:endParaRPr/>
          </a:p>
          <a:p>
            <a:pPr marL="0" lvl="0" indent="0" algn="l" rtl="0">
              <a:spcBef>
                <a:spcPts val="1200"/>
              </a:spcBef>
              <a:spcAft>
                <a:spcPts val="0"/>
              </a:spcAft>
              <a:buNone/>
            </a:pPr>
            <a:r>
              <a:rPr lang="it" b="1">
                <a:solidFill>
                  <a:srgbClr val="4A86E8"/>
                </a:solidFill>
              </a:rPr>
              <a:t>10 in Slovacchia</a:t>
            </a:r>
            <a:r>
              <a:rPr lang="it" b="1"/>
              <a:t>: </a:t>
            </a:r>
            <a:r>
              <a:rPr lang="it"/>
              <a:t>insegnanti di alfabetizzazione finanziaria, di informatica  per anziani, in corsi per disoccupati di lunga durata, di lingua slovacca</a:t>
            </a:r>
            <a:endParaRPr/>
          </a:p>
          <a:p>
            <a:pPr marL="0" lvl="0" indent="0" algn="l" rtl="0">
              <a:spcBef>
                <a:spcPts val="1200"/>
              </a:spcBef>
              <a:spcAft>
                <a:spcPts val="1200"/>
              </a:spcAft>
              <a:buNone/>
            </a:pPr>
            <a:r>
              <a:rPr lang="it" b="1">
                <a:solidFill>
                  <a:srgbClr val="4A86E8"/>
                </a:solidFill>
              </a:rPr>
              <a:t>4 in Svizzera</a:t>
            </a:r>
            <a:r>
              <a:rPr lang="it"/>
              <a:t>: insegnanti corsi di formazione professionale, alfabetizzatori</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Le barriere all’apprendimento</a:t>
            </a:r>
            <a:endParaRPr/>
          </a:p>
        </p:txBody>
      </p:sp>
      <p:sp>
        <p:nvSpPr>
          <p:cNvPr id="108" name="Google Shape;108;p19"/>
          <p:cNvSpPr txBox="1">
            <a:spLocks noGrp="1"/>
          </p:cNvSpPr>
          <p:nvPr>
            <p:ph type="body" idx="1"/>
          </p:nvPr>
        </p:nvSpPr>
        <p:spPr>
          <a:xfrm>
            <a:off x="2410100" y="1132125"/>
            <a:ext cx="6321600" cy="3466200"/>
          </a:xfrm>
          <a:prstGeom prst="rect">
            <a:avLst/>
          </a:prstGeom>
        </p:spPr>
        <p:txBody>
          <a:bodyPr spcFirstLastPara="1" wrap="square" lIns="91425" tIns="91425" rIns="91425" bIns="91425" anchor="t" anchorCtr="0">
            <a:normAutofit fontScale="85000" lnSpcReduction="10000"/>
          </a:bodyPr>
          <a:lstStyle/>
          <a:p>
            <a:pPr marL="457200" lvl="0" indent="-325755" algn="l" rtl="0">
              <a:spcBef>
                <a:spcPts val="0"/>
              </a:spcBef>
              <a:spcAft>
                <a:spcPts val="0"/>
              </a:spcAft>
              <a:buSzPct val="100000"/>
              <a:buChar char="●"/>
            </a:pPr>
            <a:r>
              <a:rPr lang="it" b="1">
                <a:solidFill>
                  <a:srgbClr val="4A86E8"/>
                </a:solidFill>
              </a:rPr>
              <a:t>Barriera cognitiva</a:t>
            </a:r>
            <a:r>
              <a:rPr lang="it"/>
              <a:t>: barriera nel dominare un particolare compito cognitivo, necessario per fare uno specifico passo in avanti nel leggere/scrivere/acquisire una L2/fare operazioni matematiche, che potrebbe ostacolare i progressi anche in altri campi</a:t>
            </a:r>
            <a:endParaRPr/>
          </a:p>
          <a:p>
            <a:pPr marL="457200" lvl="0" indent="-325755" algn="l" rtl="0">
              <a:spcBef>
                <a:spcPts val="0"/>
              </a:spcBef>
              <a:spcAft>
                <a:spcPts val="0"/>
              </a:spcAft>
              <a:buSzPct val="100000"/>
              <a:buChar char="●"/>
            </a:pPr>
            <a:r>
              <a:rPr lang="it" b="1">
                <a:solidFill>
                  <a:srgbClr val="4A86E8"/>
                </a:solidFill>
              </a:rPr>
              <a:t>Barriera psico-sociale</a:t>
            </a:r>
            <a:r>
              <a:rPr lang="it"/>
              <a:t>: barriera relativa al compito psico-sociale necessario per a) affrontare un processo di apprendimento organizzato e b) stare in un gruppo e relazionarsi con i suoi membri, incluso l’insegnante, con fattori di disturbo e stress derivanti dal vissuto personale di ogni studente</a:t>
            </a:r>
            <a:endParaRPr/>
          </a:p>
          <a:p>
            <a:pPr marL="457200" lvl="0" indent="-325755" algn="l" rtl="0">
              <a:spcBef>
                <a:spcPts val="0"/>
              </a:spcBef>
              <a:spcAft>
                <a:spcPts val="0"/>
              </a:spcAft>
              <a:buSzPct val="100000"/>
              <a:buChar char="●"/>
            </a:pPr>
            <a:r>
              <a:rPr lang="it" b="1">
                <a:solidFill>
                  <a:srgbClr val="4A86E8"/>
                </a:solidFill>
              </a:rPr>
              <a:t>Barriera legata al contesto</a:t>
            </a:r>
            <a:r>
              <a:rPr lang="it"/>
              <a:t>: barriera relativa alla mancanza di utilità percepita, alla mancanza di contesto significativo che richiede di situare meglio il compito di apprendimento nel contesto di vita di ognuno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cognitiva: dislessia</a:t>
            </a:r>
            <a:endParaRPr/>
          </a:p>
        </p:txBody>
      </p:sp>
      <p:sp>
        <p:nvSpPr>
          <p:cNvPr id="114" name="Google Shape;114;p20"/>
          <p:cNvSpPr txBox="1">
            <a:spLocks noGrp="1"/>
          </p:cNvSpPr>
          <p:nvPr>
            <p:ph type="body" idx="1"/>
          </p:nvPr>
        </p:nvSpPr>
        <p:spPr>
          <a:xfrm>
            <a:off x="2400250" y="1446825"/>
            <a:ext cx="6321600" cy="33867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it"/>
              <a:t>“Lo studente, analfabeta, aveva scarse capacità di motricità fine, scrivere la cifra 5 è stato un vero sforzo per lui (...). Dopo 8/9 mesi di scuola, e dopo aver studiato i colori, </a:t>
            </a:r>
            <a:r>
              <a:rPr lang="it" b="1">
                <a:solidFill>
                  <a:srgbClr val="4A86E8"/>
                </a:solidFill>
              </a:rPr>
              <a:t>durante un dettato scrive MLO invece di BLU</a:t>
            </a:r>
            <a:r>
              <a:rPr lang="it"/>
              <a:t>. L’insegnante si chiede se ha problemi di dislessia” (Italia)</a:t>
            </a:r>
            <a:endParaRPr/>
          </a:p>
          <a:p>
            <a:pPr marL="0" lvl="0" indent="0" algn="l" rtl="0">
              <a:spcBef>
                <a:spcPts val="1200"/>
              </a:spcBef>
              <a:spcAft>
                <a:spcPts val="0"/>
              </a:spcAft>
              <a:buNone/>
            </a:pPr>
            <a:endParaRPr/>
          </a:p>
          <a:p>
            <a:pPr marL="0" lvl="0" indent="0" algn="l" rtl="0">
              <a:spcBef>
                <a:spcPts val="1200"/>
              </a:spcBef>
              <a:spcAft>
                <a:spcPts val="0"/>
              </a:spcAft>
              <a:buNone/>
            </a:pPr>
            <a:r>
              <a:rPr lang="it"/>
              <a:t>“L’insegnante sapeva che era un problema di dislessia non diagnosticata, ma </a:t>
            </a:r>
            <a:r>
              <a:rPr lang="it" b="1">
                <a:solidFill>
                  <a:srgbClr val="4A86E8"/>
                </a:solidFill>
              </a:rPr>
              <a:t>non aveva le competenze per intervenire</a:t>
            </a:r>
            <a:r>
              <a:rPr lang="it"/>
              <a:t>, e chiede aiuto ad un collega esperto” (Austria)</a:t>
            </a:r>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cognitiva: altri DSA</a:t>
            </a:r>
            <a:endParaRPr/>
          </a:p>
        </p:txBody>
      </p:sp>
      <p:sp>
        <p:nvSpPr>
          <p:cNvPr id="120" name="Google Shape;120;p21"/>
          <p:cNvSpPr txBox="1">
            <a:spLocks noGrp="1"/>
          </p:cNvSpPr>
          <p:nvPr>
            <p:ph type="body" idx="1"/>
          </p:nvPr>
        </p:nvSpPr>
        <p:spPr>
          <a:xfrm>
            <a:off x="2400250" y="1211350"/>
            <a:ext cx="6659700" cy="18375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1200"/>
              </a:spcAft>
              <a:buNone/>
            </a:pPr>
            <a:r>
              <a:rPr lang="it"/>
              <a:t>“La studentessa  ha un </a:t>
            </a:r>
            <a:r>
              <a:rPr lang="it" b="1">
                <a:solidFill>
                  <a:srgbClr val="4A86E8"/>
                </a:solidFill>
              </a:rPr>
              <a:t>disturbo cognitivo</a:t>
            </a:r>
            <a:r>
              <a:rPr lang="it"/>
              <a:t>. Socialmente ed emotivamente è molto competente e non ha paura di relazionarsi ad altre persone, anche di altre culture. Nell'acquisizione di conoscenze quotidiane fa buoni progressi e può gestire bene il suo I-Pad. Tuttavia, è molto difficile insegnarle nuovi contenuti astratti” (Austria) </a:t>
            </a:r>
            <a:endParaRPr/>
          </a:p>
        </p:txBody>
      </p:sp>
      <p:sp>
        <p:nvSpPr>
          <p:cNvPr id="121" name="Google Shape;121;p21"/>
          <p:cNvSpPr txBox="1"/>
          <p:nvPr/>
        </p:nvSpPr>
        <p:spPr>
          <a:xfrm>
            <a:off x="2478800" y="3172800"/>
            <a:ext cx="63216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1200"/>
              </a:spcAft>
              <a:buNone/>
            </a:pPr>
            <a:r>
              <a:rPr lang="it" sz="1800">
                <a:solidFill>
                  <a:schemeClr val="dk2"/>
                </a:solidFill>
                <a:latin typeface="Lato"/>
                <a:ea typeface="Lato"/>
                <a:cs typeface="Lato"/>
                <a:sym typeface="Lato"/>
              </a:rPr>
              <a:t>“L'esperienza tragica del viaggio aveva comportato gravi effetti a lungo termine dal punto di vista sociale e psicologico dello studente che manifestava inoltre </a:t>
            </a:r>
            <a:r>
              <a:rPr lang="it" sz="1800" b="1">
                <a:solidFill>
                  <a:srgbClr val="4A86E8"/>
                </a:solidFill>
                <a:latin typeface="Lato"/>
                <a:ea typeface="Lato"/>
                <a:cs typeface="Lato"/>
                <a:sym typeface="Lato"/>
              </a:rPr>
              <a:t>difficoltà cognitive e un grado di autonomia molto limitato</a:t>
            </a:r>
            <a:r>
              <a:rPr lang="it" sz="1800">
                <a:solidFill>
                  <a:schemeClr val="dk2"/>
                </a:solidFill>
                <a:latin typeface="Lato"/>
                <a:ea typeface="Lato"/>
                <a:cs typeface="Lato"/>
                <a:sym typeface="Lato"/>
              </a:rPr>
              <a:t>” (Italia)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2"/>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Barriera cognitiva: problemi medici </a:t>
            </a:r>
            <a:endParaRPr/>
          </a:p>
        </p:txBody>
      </p:sp>
      <p:sp>
        <p:nvSpPr>
          <p:cNvPr id="127" name="Google Shape;127;p22"/>
          <p:cNvSpPr txBox="1">
            <a:spLocks noGrp="1"/>
          </p:cNvSpPr>
          <p:nvPr>
            <p:ph type="body" idx="1"/>
          </p:nvPr>
        </p:nvSpPr>
        <p:spPr>
          <a:xfrm>
            <a:off x="2485200" y="1211350"/>
            <a:ext cx="6438600" cy="3473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it" sz="1600"/>
              <a:t>“La donna scriveva senza problemi ma parlava poco e a bassa voce. L’insegnante ad un certo punto si è resa conto che la studentessa non sentiva il suo nome.  L’assistente sociale, durante un colloquio più approfondito, ha capito che si trattava di un </a:t>
            </a:r>
            <a:r>
              <a:rPr lang="it" sz="1600" b="1">
                <a:solidFill>
                  <a:srgbClr val="4A86E8"/>
                </a:solidFill>
              </a:rPr>
              <a:t>problema all’udito</a:t>
            </a:r>
            <a:r>
              <a:rPr lang="it" sz="1600"/>
              <a:t>”  (Austria)</a:t>
            </a:r>
            <a:endParaRPr sz="1600"/>
          </a:p>
          <a:p>
            <a:pPr marL="0" lvl="0" indent="0" algn="l" rtl="0">
              <a:spcBef>
                <a:spcPts val="1200"/>
              </a:spcBef>
              <a:spcAft>
                <a:spcPts val="0"/>
              </a:spcAft>
              <a:buClr>
                <a:schemeClr val="dk2"/>
              </a:buClr>
              <a:buSzPts val="1100"/>
              <a:buFont typeface="Arial"/>
              <a:buNone/>
            </a:pPr>
            <a:r>
              <a:rPr lang="it" sz="1600"/>
              <a:t>“Uno studente iracheno di 35 anni che aveva una tessera di invalidità. Oltre a menomazioni fisiche (gli mancavano alcune dita di una mano) e a un </a:t>
            </a:r>
            <a:r>
              <a:rPr lang="it" sz="1600" b="1">
                <a:solidFill>
                  <a:srgbClr val="4A86E8"/>
                </a:solidFill>
              </a:rPr>
              <a:t>occhio cieco</a:t>
            </a:r>
            <a:r>
              <a:rPr lang="it" sz="1600"/>
              <a:t>, aveva anche limitazioni cognitive e </a:t>
            </a:r>
            <a:r>
              <a:rPr lang="it" sz="1600" b="1">
                <a:solidFill>
                  <a:srgbClr val="4A86E8"/>
                </a:solidFill>
              </a:rPr>
              <a:t> difficoltà con la memoria a breve termine</a:t>
            </a:r>
            <a:r>
              <a:rPr lang="it" sz="1600"/>
              <a:t>. Non era in grado di ripetere bene e, secondo l'interprete consultato, riusciva con </a:t>
            </a:r>
            <a:r>
              <a:rPr lang="it" sz="1600" b="1">
                <a:solidFill>
                  <a:srgbClr val="4A86E8"/>
                </a:solidFill>
              </a:rPr>
              <a:t>fatica a seguire anche in lingua madre</a:t>
            </a:r>
            <a:r>
              <a:rPr lang="it" sz="1600"/>
              <a:t>” (Austria)</a:t>
            </a:r>
            <a:endParaRPr sz="1600"/>
          </a:p>
          <a:p>
            <a:pPr marL="0" lvl="0" indent="0" algn="l" rtl="0">
              <a:lnSpc>
                <a:spcPct val="115000"/>
              </a:lnSpc>
              <a:spcBef>
                <a:spcPts val="0"/>
              </a:spcBef>
              <a:spcAft>
                <a:spcPts val="0"/>
              </a:spcAft>
              <a:buNone/>
            </a:pPr>
            <a:endParaRPr sz="1600"/>
          </a:p>
          <a:p>
            <a:pPr marL="0" lvl="0" indent="0" algn="l" rtl="0">
              <a:lnSpc>
                <a:spcPct val="100000"/>
              </a:lnSpc>
              <a:spcBef>
                <a:spcPts val="1200"/>
              </a:spcBef>
              <a:spcAft>
                <a:spcPts val="0"/>
              </a:spcAft>
              <a:buNone/>
            </a:pPr>
            <a:endParaRPr sz="1700">
              <a:solidFill>
                <a:srgbClr val="000000"/>
              </a:solidFill>
              <a:latin typeface="Arial"/>
              <a:ea typeface="Arial"/>
              <a:cs typeface="Arial"/>
              <a:sym typeface="Arial"/>
            </a:endParaRPr>
          </a:p>
          <a:p>
            <a:pPr marL="0" lvl="0" indent="0" algn="l" rtl="0">
              <a:lnSpc>
                <a:spcPct val="100000"/>
              </a:lnSpc>
              <a:spcBef>
                <a:spcPts val="0"/>
              </a:spcBef>
              <a:spcAft>
                <a:spcPts val="0"/>
              </a:spcAft>
              <a:buNone/>
            </a:pPr>
            <a:endParaRPr sz="1700">
              <a:solidFill>
                <a:srgbClr val="000000"/>
              </a:solidFill>
              <a:latin typeface="Arial"/>
              <a:ea typeface="Arial"/>
              <a:cs typeface="Arial"/>
              <a:sym typeface="Arial"/>
            </a:endParaRPr>
          </a:p>
          <a:p>
            <a:pPr marL="0" lvl="0" indent="0" algn="l" rtl="0">
              <a:lnSpc>
                <a:spcPct val="100000"/>
              </a:lnSpc>
              <a:spcBef>
                <a:spcPts val="0"/>
              </a:spcBef>
              <a:spcAft>
                <a:spcPts val="0"/>
              </a:spcAft>
              <a:buNone/>
            </a:pPr>
            <a:endParaRPr sz="1700">
              <a:solidFill>
                <a:srgbClr val="000000"/>
              </a:solidFill>
              <a:latin typeface="Arial"/>
              <a:ea typeface="Arial"/>
              <a:cs typeface="Arial"/>
              <a:sym typeface="Arial"/>
            </a:endParaRPr>
          </a:p>
          <a:p>
            <a:pPr marL="0" lvl="0" indent="0" algn="l" rtl="0">
              <a:lnSpc>
                <a:spcPct val="100000"/>
              </a:lnSpc>
              <a:spcBef>
                <a:spcPts val="0"/>
              </a:spcBef>
              <a:spcAft>
                <a:spcPts val="0"/>
              </a:spcAft>
              <a:buNone/>
            </a:pPr>
            <a:endParaRPr sz="1700">
              <a:solidFill>
                <a:srgbClr val="000000"/>
              </a:solidFill>
              <a:latin typeface="Arial"/>
              <a:ea typeface="Arial"/>
              <a:cs typeface="Arial"/>
              <a:sym typeface="Arial"/>
            </a:endParaRPr>
          </a:p>
          <a:p>
            <a:pPr marL="0" lvl="0" indent="0" algn="l" rtl="0">
              <a:lnSpc>
                <a:spcPct val="100000"/>
              </a:lnSpc>
              <a:spcBef>
                <a:spcPts val="0"/>
              </a:spcBef>
              <a:spcAft>
                <a:spcPts val="0"/>
              </a:spcAft>
              <a:buNone/>
            </a:pPr>
            <a:endParaRPr sz="1700">
              <a:solidFill>
                <a:srgbClr val="000000"/>
              </a:solidFill>
              <a:latin typeface="Arial"/>
              <a:ea typeface="Arial"/>
              <a:cs typeface="Arial"/>
              <a:sym typeface="Arial"/>
            </a:endParaRPr>
          </a:p>
          <a:p>
            <a:pPr marL="0" lvl="0" indent="0" algn="l" rtl="0">
              <a:lnSpc>
                <a:spcPct val="100000"/>
              </a:lnSpc>
              <a:spcBef>
                <a:spcPts val="0"/>
              </a:spcBef>
              <a:spcAft>
                <a:spcPts val="0"/>
              </a:spcAft>
              <a:buNone/>
            </a:pPr>
            <a:endParaRPr sz="1700">
              <a:solidFill>
                <a:srgbClr val="000000"/>
              </a:solidFill>
              <a:latin typeface="Arial"/>
              <a:ea typeface="Arial"/>
              <a:cs typeface="Arial"/>
              <a:sym typeface="Arial"/>
            </a:endParaRPr>
          </a:p>
          <a:p>
            <a:pPr marL="0" lvl="0" indent="0" algn="l" rtl="0">
              <a:lnSpc>
                <a:spcPct val="100000"/>
              </a:lnSpc>
              <a:spcBef>
                <a:spcPts val="0"/>
              </a:spcBef>
              <a:spcAft>
                <a:spcPts val="0"/>
              </a:spcAft>
              <a:buNone/>
            </a:pPr>
            <a:endParaRPr sz="1700">
              <a:solidFill>
                <a:srgbClr val="000000"/>
              </a:solidFill>
              <a:latin typeface="Arial"/>
              <a:ea typeface="Arial"/>
              <a:cs typeface="Arial"/>
              <a:sym typeface="Arial"/>
            </a:endParaRPr>
          </a:p>
          <a:p>
            <a:pPr marL="0" lvl="0" indent="0" algn="l" rtl="0">
              <a:lnSpc>
                <a:spcPct val="115000"/>
              </a:lnSpc>
              <a:spcBef>
                <a:spcPts val="0"/>
              </a:spcBef>
              <a:spcAft>
                <a:spcPts val="0"/>
              </a:spcAft>
              <a:buNone/>
            </a:pPr>
            <a:endParaRPr sz="1700"/>
          </a:p>
          <a:p>
            <a:pPr marL="0" lvl="0" indent="0" algn="l" rtl="0">
              <a:lnSpc>
                <a:spcPct val="115000"/>
              </a:lnSpc>
              <a:spcBef>
                <a:spcPts val="1200"/>
              </a:spcBef>
              <a:spcAft>
                <a:spcPts val="0"/>
              </a:spcAft>
              <a:buNone/>
            </a:pPr>
            <a:endParaRPr/>
          </a:p>
          <a:p>
            <a:pPr marL="0" lvl="0" indent="0" algn="l" rtl="0">
              <a:lnSpc>
                <a:spcPct val="100000"/>
              </a:lnSpc>
              <a:spcBef>
                <a:spcPts val="1200"/>
              </a:spcBef>
              <a:spcAft>
                <a:spcPts val="1200"/>
              </a:spcAft>
              <a:buNone/>
            </a:pPr>
            <a:endParaRPr sz="1700"/>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2683</Words>
  <Application>Microsoft Office PowerPoint</Application>
  <PresentationFormat>Presentazione su schermo (16:9)</PresentationFormat>
  <Paragraphs>115</Paragraphs>
  <Slides>35</Slides>
  <Notes>35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35</vt:i4>
      </vt:variant>
    </vt:vector>
  </HeadingPairs>
  <TitlesOfParts>
    <vt:vector size="40" baseType="lpstr">
      <vt:lpstr>Lato</vt:lpstr>
      <vt:lpstr>Raleway</vt:lpstr>
      <vt:lpstr>Times New Roman</vt:lpstr>
      <vt:lpstr>Arial</vt:lpstr>
      <vt:lpstr>Swiss</vt:lpstr>
      <vt:lpstr>Presentazione standard di PowerPoint</vt:lpstr>
      <vt:lpstr>Le interviste ad insegnanti</vt:lpstr>
      <vt:lpstr>Programma dell’incontro</vt:lpstr>
      <vt:lpstr>Struttura dell’intervista</vt:lpstr>
      <vt:lpstr>Interviste realizzate</vt:lpstr>
      <vt:lpstr>Le barriere all’apprendimento</vt:lpstr>
      <vt:lpstr>Barriera cognitiva: dislessia</vt:lpstr>
      <vt:lpstr>Barriera cognitiva: altri DSA</vt:lpstr>
      <vt:lpstr>Barriera cognitiva: problemi medici </vt:lpstr>
      <vt:lpstr>Barriera cognitiva: contenuti astratti</vt:lpstr>
      <vt:lpstr>Barriera psico-sociale: motivazione</vt:lpstr>
      <vt:lpstr>Barriera psico-sociale: errata percezione delle proprie capacità (sovrastima)</vt:lpstr>
      <vt:lpstr>Barriera psico-sociale: errata percezione delle proprie capacità (bassa autostima)</vt:lpstr>
      <vt:lpstr>Barriera psico-sociale: PTSD</vt:lpstr>
      <vt:lpstr>Barriera psico-sociale: difficoltà a stare nel gruppo</vt:lpstr>
      <vt:lpstr>Barriera psico-sociale: difficoltà a stare nel gruppo</vt:lpstr>
      <vt:lpstr>Barriera psico-sociale: comportamenti sociali non “adeguati”</vt:lpstr>
      <vt:lpstr>Barriera psico-sociale: difficoltà a seguire le regole</vt:lpstr>
      <vt:lpstr>Barriera psico-sociale/cognitiva: schemi di apprendimento inefficaci</vt:lpstr>
      <vt:lpstr>Barriera psico-sociale/cognitiva: schemi di apprendimento inefficaci</vt:lpstr>
      <vt:lpstr>Barriera psico-sociale/cognitiva: mancanza schemi di apprendimento  </vt:lpstr>
      <vt:lpstr>Barriera legata al contesto: ruolo familiare</vt:lpstr>
      <vt:lpstr>Barriera legate al contesto: obbligatorietà a frequentare un corso</vt:lpstr>
      <vt:lpstr>Barriere legate al contesto: frequenza obbligatoria a un corso</vt:lpstr>
      <vt:lpstr>Barriera legata al contesto: gruppi multilivello e gruppi numerosi</vt:lpstr>
      <vt:lpstr>Barriera legata al contesto: gruppi multilivello e gruppi numerosi</vt:lpstr>
      <vt:lpstr>Barriera legata al contesto: gruppi multiculturali </vt:lpstr>
      <vt:lpstr>Barriera legata al contesto: insegnare in carcere</vt:lpstr>
      <vt:lpstr>Riflessione:</vt:lpstr>
      <vt:lpstr>La matrice delle competenze</vt:lpstr>
      <vt:lpstr>La matrice delle competenze</vt:lpstr>
      <vt:lpstr>Presentazione standard di PowerPoint</vt:lpstr>
      <vt:lpstr>Presentazione standard di PowerPoint</vt:lpstr>
      <vt:lpstr>Le esigenze formative degli insegnanti ABE intervistati in Italia</vt:lpstr>
      <vt:lpstr>Riflessione: le competenze degli insegnanti ABE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Elena</dc:creator>
  <cp:lastModifiedBy>Elena</cp:lastModifiedBy>
  <cp:revision>1</cp:revision>
  <dcterms:modified xsi:type="dcterms:W3CDTF">2021-08-13T09:19:43Z</dcterms:modified>
</cp:coreProperties>
</file>