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7D7ABD-F30A-4679-99EC-B62EAB0BEF2F}">
  <a:tblStyle styleId="{867D7ABD-F30A-4679-99EC-B62EAB0BEF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510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b48d024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b48d02436_1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db48d02436_1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89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2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756000" y="5145480"/>
            <a:ext cx="6047640" cy="420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>
                <a:latin typeface="Arial"/>
                <a:ea typeface="Arial"/>
                <a:cs typeface="Arial"/>
                <a:sym typeface="Arial"/>
              </a:rPr>
              <a:t>Gesamt-CH Dachverband der allg. / berufl. WB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:notes"/>
          <p:cNvSpPr txBox="1"/>
          <p:nvPr/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strike="noStrike"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93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78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7b97506a0_1_4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d7b97506a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72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98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7b97506a0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7b97506a0_1_6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d7b97506a0_1_6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25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7b97506a0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7b97506a0_1_5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d7b97506a0_1_5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48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246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70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7b97506a0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7b97506a0_1_7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d7b97506a0_1_7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9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b39a570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b39a570a4_0_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db39a570a4_0_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5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7b97506a0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7b97506a0_1_1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d7b97506a0_1_11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11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92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663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b39a570a4_0_3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db39a570a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01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b39a570a4_0_4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db39a570a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043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d7b97506a0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d7b97506a0_1_15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d7b97506a0_1_15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408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86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573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747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c2c21ce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c2c21ce11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dc2c21ce11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4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b39a570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b39a570a4_0_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db39a570a4_0_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725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b39a570a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b39a570a4_0_6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db39a570a4_0_6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017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b4363cde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db4363cde8_0_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db4363cde8_0_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0226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b4363cd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b4363cde8_0_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db4363cde8_0_1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084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b3a3b26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b3a3b2696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7b3a3b2696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94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b3a3b269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b3a3b2696_0_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7b3a3b2696_0_8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21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b39a570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b39a570a4_0_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db39a570a4_0_1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25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b39a570a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b39a570a4_0_2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b39a570a4_0_2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59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b3a3b269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b3a3b2696_0_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7b3a3b2696_0_1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3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4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7b97506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7b97506a0_1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d7b97506a0_1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35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7b97506a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7b97506a0_1_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d7b97506a0_1_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9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4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5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6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50364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3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4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3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4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5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6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0364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8320" y="613440"/>
            <a:ext cx="9184680" cy="5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335720" y="535464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39920" y="5372280"/>
            <a:ext cx="485748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9747360" y="-6840"/>
            <a:ext cx="331920" cy="5676840"/>
          </a:xfrm>
          <a:prstGeom prst="rect">
            <a:avLst/>
          </a:prstGeom>
          <a:solidFill>
            <a:srgbClr val="82C89B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70520" y="1303200"/>
            <a:ext cx="9081000" cy="368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subTitle" idx="1"/>
          </p:nvPr>
        </p:nvSpPr>
        <p:spPr>
          <a:xfrm>
            <a:off x="503650" y="2096690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>
                <a:latin typeface="Times New Roman"/>
                <a:ea typeface="Times New Roman"/>
                <a:cs typeface="Times New Roman"/>
                <a:sym typeface="Times New Roman"/>
              </a:rPr>
              <a:t>PROGETTO BRIDGING BARRIERS: 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500" b="1">
                <a:latin typeface="Times New Roman"/>
                <a:ea typeface="Times New Roman"/>
                <a:cs typeface="Times New Roman"/>
                <a:sym typeface="Times New Roman"/>
              </a:rPr>
              <a:t>FORMAZIONE E SCAMBIO DI BUONE PRATICHE PER INSEGNANTI DI ITALIANO L2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5126" y="393288"/>
            <a:ext cx="2102273" cy="210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25" y="792148"/>
            <a:ext cx="1819200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/>
        </p:nvSpPr>
        <p:spPr>
          <a:xfrm>
            <a:off x="418320" y="613440"/>
            <a:ext cx="9184680" cy="52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4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SVEB</a:t>
            </a:r>
            <a:r>
              <a:rPr lang="it-IT" sz="4040" b="1">
                <a:latin typeface="Times New Roman"/>
                <a:ea typeface="Times New Roman"/>
                <a:cs typeface="Times New Roman"/>
                <a:sym typeface="Times New Roman"/>
              </a:rPr>
              <a:t>/FSEA</a:t>
            </a:r>
            <a:endParaRPr sz="4040" b="1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6"/>
          <p:cNvSpPr txBox="1"/>
          <p:nvPr/>
        </p:nvSpPr>
        <p:spPr>
          <a:xfrm>
            <a:off x="7335720" y="535464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306183" y="1550325"/>
            <a:ext cx="9081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9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Associazione mantello svizzera che opera nel campo della formazione continua fondata nel 1951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59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lang="it-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740 membri, 24 impiegati, 3 uffici nelle tre aree linguistiche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59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Principale obiettivo</a:t>
            </a:r>
            <a:r>
              <a:rPr lang="it-IT" sz="2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promuovere l</a:t>
            </a: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’istruzione degli adulti in Svizzera e a livello internazionale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599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lang="it-IT" sz="2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inanziamenti</a:t>
            </a:r>
            <a:r>
              <a:rPr lang="it-IT" sz="2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su</a:t>
            </a: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ssidi</a:t>
            </a:r>
            <a:r>
              <a:rPr lang="it-IT" sz="2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</a:t>
            </a: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getti</a:t>
            </a:r>
            <a:r>
              <a:rPr lang="it-IT" sz="25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servi</a:t>
            </a:r>
            <a:r>
              <a:rPr lang="it-IT" sz="2500">
                <a:latin typeface="Times New Roman"/>
                <a:ea typeface="Times New Roman"/>
                <a:cs typeface="Times New Roman"/>
                <a:sym typeface="Times New Roman"/>
              </a:rPr>
              <a:t>zi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1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399" y="579775"/>
            <a:ext cx="4296745" cy="5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/>
        </p:nvSpPr>
        <p:spPr>
          <a:xfrm>
            <a:off x="7335720" y="535464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l="22135" t="45357" r="22600" b="2798"/>
          <a:stretch/>
        </p:blipFill>
        <p:spPr>
          <a:xfrm>
            <a:off x="906825" y="3530518"/>
            <a:ext cx="1079639" cy="118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 t="54971" b="4282"/>
          <a:stretch/>
        </p:blipFill>
        <p:spPr>
          <a:xfrm>
            <a:off x="3546360" y="2225520"/>
            <a:ext cx="2162160" cy="112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5">
            <a:alphaModFix/>
          </a:blip>
          <a:srcRect t="52614"/>
          <a:stretch/>
        </p:blipFill>
        <p:spPr>
          <a:xfrm>
            <a:off x="6787800" y="2126520"/>
            <a:ext cx="2575080" cy="128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 rotWithShape="1">
          <a:blip r:embed="rId6">
            <a:alphaModFix/>
          </a:blip>
          <a:srcRect l="31615" t="47749" r="32789" b="2"/>
          <a:stretch/>
        </p:blipFill>
        <p:spPr>
          <a:xfrm>
            <a:off x="4262465" y="4480400"/>
            <a:ext cx="1121041" cy="119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7"/>
          <p:cNvPicPr preferRelativeResize="0"/>
          <p:nvPr/>
        </p:nvPicPr>
        <p:blipFill rotWithShape="1">
          <a:blip r:embed="rId7">
            <a:alphaModFix/>
          </a:blip>
          <a:srcRect l="26855" t="43767" r="25075"/>
          <a:stretch/>
        </p:blipFill>
        <p:spPr>
          <a:xfrm>
            <a:off x="7526880" y="4120920"/>
            <a:ext cx="1186560" cy="12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/>
          <p:nvPr/>
        </p:nvSpPr>
        <p:spPr>
          <a:xfrm>
            <a:off x="423000" y="2380320"/>
            <a:ext cx="216216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UMBRELLA ORGANIZATION</a:t>
            </a:r>
            <a:endParaRPr sz="19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37"/>
          <p:cNvSpPr/>
          <p:nvPr/>
        </p:nvSpPr>
        <p:spPr>
          <a:xfrm>
            <a:off x="3729240" y="1607400"/>
            <a:ext cx="2015640" cy="63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 CENTER</a:t>
            </a:r>
            <a:endParaRPr sz="19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7224480" y="1488250"/>
            <a:ext cx="2015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PROJECTS AND ANALYSES</a:t>
            </a:r>
            <a:endParaRPr sz="19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37"/>
          <p:cNvSpPr/>
          <p:nvPr/>
        </p:nvSpPr>
        <p:spPr>
          <a:xfrm>
            <a:off x="3631680" y="3668400"/>
            <a:ext cx="2250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IN EDUCATION POLICY</a:t>
            </a:r>
            <a:endParaRPr sz="19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37"/>
          <p:cNvSpPr/>
          <p:nvPr/>
        </p:nvSpPr>
        <p:spPr>
          <a:xfrm>
            <a:off x="6995158" y="3530535"/>
            <a:ext cx="225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it-IT" sz="19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TERNATIONAL EXCHANGE</a:t>
            </a:r>
            <a:endParaRPr sz="19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8400" y="579775"/>
            <a:ext cx="4296338" cy="5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7"/>
          <p:cNvSpPr txBox="1"/>
          <p:nvPr/>
        </p:nvSpPr>
        <p:spPr>
          <a:xfrm>
            <a:off x="582272" y="579775"/>
            <a:ext cx="3407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4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SVEB</a:t>
            </a:r>
            <a:r>
              <a:rPr lang="it-IT" sz="4140" b="1">
                <a:latin typeface="Times New Roman"/>
                <a:ea typeface="Times New Roman"/>
                <a:cs typeface="Times New Roman"/>
                <a:sym typeface="Times New Roman"/>
              </a:rPr>
              <a:t>/FSEA</a:t>
            </a:r>
            <a:endParaRPr sz="4140" b="1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/>
        </p:nvSpPr>
        <p:spPr>
          <a:xfrm>
            <a:off x="504000" y="132120"/>
            <a:ext cx="9071640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strike="noStrike">
                <a:latin typeface="Times New Roman"/>
                <a:ea typeface="Times New Roman"/>
                <a:cs typeface="Times New Roman"/>
                <a:sym typeface="Times New Roman"/>
              </a:rPr>
              <a:t>ISOP – Innovative Social Projects</a:t>
            </a:r>
            <a:r>
              <a:rPr lang="it-IT" sz="4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504350" y="1391750"/>
            <a:ext cx="9071700" cy="4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8000" b="1">
                <a:latin typeface="Times New Roman"/>
                <a:ea typeface="Times New Roman"/>
                <a:cs typeface="Times New Roman"/>
                <a:sym typeface="Times New Roman"/>
              </a:rPr>
              <a:t>ISOP si occupa di:</a:t>
            </a:r>
            <a:endParaRPr sz="80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Pari opportunità nella società e nel mercato del lavoro</a:t>
            </a:r>
            <a:endParaRPr sz="81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Avvio e realizzazione di progetti sociali, educativi e culturali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Inclusione attraverso politiche attive e sociali, del mercato del lavoro e dell'istruzione 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Diritti umani e antidiscriminazione 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8100" b="1">
                <a:latin typeface="Times New Roman"/>
                <a:ea typeface="Times New Roman"/>
                <a:cs typeface="Times New Roman"/>
                <a:sym typeface="Times New Roman"/>
              </a:rPr>
              <a:t>Le attività di ISOP si realizzano in 5 settori:</a:t>
            </a:r>
            <a:endParaRPr sz="8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Occupazione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Educazione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Cultura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Lavoro (sociale) giovanile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71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8100">
                <a:latin typeface="Times New Roman"/>
                <a:ea typeface="Times New Roman"/>
                <a:cs typeface="Times New Roman"/>
                <a:sym typeface="Times New Roman"/>
              </a:rPr>
              <a:t>Consulenza</a:t>
            </a:r>
            <a:endParaRPr sz="8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4500" b="0" strike="noStrike"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149216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18"/>
              <a:buFont typeface="Noto Sans Symbols"/>
              <a:buChar char="●"/>
            </a:pPr>
            <a:endParaRPr sz="45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149216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18"/>
              <a:buFont typeface="Noto Sans Symbols"/>
              <a:buChar char="●"/>
            </a:pPr>
            <a:endParaRPr sz="45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772" y="214100"/>
            <a:ext cx="1679328" cy="12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/>
        </p:nvSpPr>
        <p:spPr>
          <a:xfrm>
            <a:off x="504000" y="132120"/>
            <a:ext cx="90717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strike="noStrike">
                <a:latin typeface="Times New Roman"/>
                <a:ea typeface="Times New Roman"/>
                <a:cs typeface="Times New Roman"/>
                <a:sym typeface="Times New Roman"/>
              </a:rPr>
              <a:t>ISOP – Innovative Social Projects</a:t>
            </a:r>
            <a:r>
              <a:rPr lang="it-IT" sz="4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436025" y="1266425"/>
            <a:ext cx="9071700" cy="4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8000" b="1">
                <a:latin typeface="Times New Roman"/>
                <a:ea typeface="Times New Roman"/>
                <a:cs typeface="Times New Roman"/>
                <a:sym typeface="Times New Roman"/>
              </a:rPr>
              <a:t>Le attività che  ISOP offre sono:</a:t>
            </a:r>
            <a:endParaRPr sz="235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1417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Progetto di occupazione: lavoro temporaneo per disoccupati di lunga durata (caffetteria, infothek, amministrazione, ....)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Corsi di tedesco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Supporto linguistico per i bambini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Supporto linguistico nella formazione professionale, per esempio assistente di cura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Educazione di base ed istruzione obbligatoria per adulti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Consulenza per i migranti sull'integrazione nel mercato del lavoro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Lavoro di strada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Lavoro sociale scolastico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Moduli di “passaggio” all'istruzione superiore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Corso sulla formazione della competenza interculturale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it-IT" sz="7600">
                <a:latin typeface="Times New Roman"/>
                <a:ea typeface="Times New Roman"/>
                <a:cs typeface="Times New Roman"/>
                <a:sym typeface="Times New Roman"/>
              </a:rPr>
              <a:t>Sostegno all'apprendimento e consulenza educativa</a:t>
            </a:r>
            <a:endParaRPr sz="7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it-IT" sz="8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Finanziamenti:</a:t>
            </a:r>
            <a:endParaRPr sz="8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Servizio pubblico per l'impiego, Ministeri, Comuni, UE (FSE, Erasmus plus [Leader]), vari dipartimenti governativi della provincia della Stiria, ...</a:t>
            </a:r>
            <a:endParaRPr sz="7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8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1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772" y="214100"/>
            <a:ext cx="1679328" cy="12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475" y="319350"/>
            <a:ext cx="2422440" cy="9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/>
          <p:nvPr/>
        </p:nvSpPr>
        <p:spPr>
          <a:xfrm>
            <a:off x="1597100" y="4601706"/>
            <a:ext cx="92805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0"/>
          <p:cNvSpPr txBox="1"/>
          <p:nvPr/>
        </p:nvSpPr>
        <p:spPr>
          <a:xfrm>
            <a:off x="504000" y="233700"/>
            <a:ext cx="24225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900" b="1">
                <a:latin typeface="Times New Roman"/>
                <a:ea typeface="Times New Roman"/>
                <a:cs typeface="Times New Roman"/>
                <a:sym typeface="Times New Roman"/>
              </a:rPr>
              <a:t>e-code</a:t>
            </a:r>
            <a:r>
              <a:rPr lang="it-IT" sz="4900" strike="noStrik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5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400063" y="1817300"/>
            <a:ext cx="92805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e-code: education for continuous development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associazione no-profit fondata per sviluppare e fornire attività educative necessarie e innovative per adulti e giovani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le attività educative comprendono corsi di e-learning, formazioni intensive, workshop ma anche forme tradizionali di istruzione o opportunità di lavoro che contribuiscono allo sviluppo di competenze specifiche degli individui coinvolti nelle attività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e-code lavora su scala internazionale con uno staff minimo permanente e degli esperti esterni associati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763243" y="653025"/>
            <a:ext cx="29943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contesto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490350" y="1818150"/>
            <a:ext cx="5385300" cy="360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31999" lvl="0" indent="-4071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L’educazione di base degli adulti non è organizzata in modo uniforme in Europa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999" lvl="0" indent="-407184" algn="l" rtl="0">
              <a:spcBef>
                <a:spcPts val="116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Gli insegnanti che lavorano in questo settore hanno diversi percorsi di formazione e professionali alle spalle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999" lvl="0" indent="-407184" algn="l" rtl="0">
              <a:spcBef>
                <a:spcPts val="116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●"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programmi previsti nei corsi di educazione di base per adulti variano di molto tra i vari paesi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250" y="1421900"/>
            <a:ext cx="3128203" cy="312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626615" y="2260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Adult Basic Education (ABE)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2"/>
          <p:cNvSpPr txBox="1"/>
          <p:nvPr/>
        </p:nvSpPr>
        <p:spPr>
          <a:xfrm>
            <a:off x="503650" y="1172575"/>
            <a:ext cx="8878500" cy="4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719" lvl="0" indent="-3423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Mentre i documenti politici dell'UE fanno raramente riferimento all’ “istruzione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19" lvl="0" indent="-3423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base per adulti", il termine è usato abbastanza frequentemente nella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letteratura accademica. Ci sono varie definizioni del concetto, che differiscono in particolare, nel fatto che includano o escludano l'istruzione linguistica per chi parla un'altra lingua e/o le competenze informatiche. Tuttavia, l'istruzione di base per adulti è comunemente intesa come un'offerta per aiutare gli adulti ad acquisire competenze di base nella lettura, nella scrittura e nel calcolo, equivalenti ad un livello di competenza tipicamente raggiunto alla fine della scuola secondaria inferiore. Inoltre, può anche includere l'istruzione linguistica per i parlanti di altre lingue e/o programmi per aumentare i risultati nelle competenze informatiche di base”.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19" lvl="0" indent="-342360" algn="l" rtl="0">
              <a:spcBef>
                <a:spcPts val="281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19" lvl="0" indent="-342360" algn="l" rtl="0">
              <a:spcBef>
                <a:spcPts val="281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19" lvl="0" indent="-342360" algn="l" rtl="0">
              <a:spcBef>
                <a:spcPts val="281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European Commission/EACEA/Eurydice (2015). Adult Education and Training in Europe: Widening Access to Learning Opportunities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719" lvl="0" indent="-342360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Eurydice Report. Luxembourg. http://eacea.ec.europa.eu/education/eurydice/documents/thematic_reports/179EN.pdf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/>
        </p:nvSpPr>
        <p:spPr>
          <a:xfrm>
            <a:off x="845600" y="413975"/>
            <a:ext cx="4674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strike="noStrike">
                <a:latin typeface="Times New Roman"/>
                <a:ea typeface="Times New Roman"/>
                <a:cs typeface="Times New Roman"/>
                <a:sym typeface="Times New Roman"/>
              </a:rPr>
              <a:t>Focus del progetto</a:t>
            </a:r>
            <a:endParaRPr sz="44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504000" y="1121650"/>
            <a:ext cx="5723400" cy="4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2325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35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Times New Roman"/>
              <a:buChar char="●"/>
            </a:pP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Il progetto si concentra sulle competenze degli insegnanti che lavorano nell’istruzione di base per adulti (Adult Basic Education, ABE)</a:t>
            </a:r>
            <a:endParaRPr sz="23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3035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90"/>
              <a:buFont typeface="Times New Roman"/>
              <a:buChar char="●"/>
            </a:pP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L’obiettivo generale è valorizzare e potenziare il percorso di professionalizzazione degli insegnanti nel campo dell’educazione degli adulti</a:t>
            </a:r>
            <a:endParaRPr sz="23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7415" y="1191150"/>
            <a:ext cx="328823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/>
        </p:nvSpPr>
        <p:spPr>
          <a:xfrm>
            <a:off x="722625" y="554005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 b="1" strike="noStrike">
                <a:latin typeface="Times New Roman"/>
                <a:ea typeface="Times New Roman"/>
                <a:cs typeface="Times New Roman"/>
                <a:sym typeface="Times New Roman"/>
              </a:rPr>
              <a:t>Le fasi del progetto</a:t>
            </a:r>
            <a:endParaRPr sz="43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44"/>
          <p:cNvSpPr txBox="1"/>
          <p:nvPr/>
        </p:nvSpPr>
        <p:spPr>
          <a:xfrm>
            <a:off x="462975" y="1941475"/>
            <a:ext cx="5713200" cy="3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9130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it-IT" sz="2500" strike="noStrike">
                <a:latin typeface="Times New Roman"/>
                <a:ea typeface="Times New Roman"/>
                <a:cs typeface="Times New Roman"/>
                <a:sym typeface="Times New Roman"/>
              </a:rPr>
              <a:t>Intellectual Output (IO)1: matrice delle competenze degli insegnanti ABE</a:t>
            </a:r>
            <a:endParaRPr sz="2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91309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it-IT" sz="2500" strike="noStrike">
                <a:latin typeface="Times New Roman"/>
                <a:ea typeface="Times New Roman"/>
                <a:cs typeface="Times New Roman"/>
                <a:sym typeface="Times New Roman"/>
              </a:rPr>
              <a:t>IO2: curriculum</a:t>
            </a:r>
            <a:endParaRPr sz="25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91309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●"/>
            </a:pPr>
            <a:r>
              <a:rPr lang="it-IT" sz="2500" strike="noStrike">
                <a:latin typeface="Times New Roman"/>
                <a:ea typeface="Times New Roman"/>
                <a:cs typeface="Times New Roman"/>
                <a:sym typeface="Times New Roman"/>
              </a:rPr>
              <a:t>IO3: manuale sullo sviluppo delle competenze </a:t>
            </a:r>
            <a:endParaRPr sz="25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3">
            <a:alphaModFix/>
          </a:blip>
          <a:srcRect l="-15379" t="-2080" r="15380" b="2079"/>
          <a:stretch/>
        </p:blipFill>
        <p:spPr>
          <a:xfrm>
            <a:off x="6018850" y="1326600"/>
            <a:ext cx="2991226" cy="299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845240" y="228555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Bridging Barriers – Sviluppo di competenze innovative per insegnanti di istruzione base degli adulti in Europa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45"/>
          <p:cNvSpPr/>
          <p:nvPr/>
        </p:nvSpPr>
        <p:spPr>
          <a:xfrm rot="-5400000">
            <a:off x="1983609" y="2167551"/>
            <a:ext cx="2142720" cy="1586898"/>
          </a:xfrm>
          <a:prstGeom prst="flowChartDocument">
            <a:avLst/>
          </a:prstGeom>
          <a:solidFill>
            <a:srgbClr val="BBE0E3"/>
          </a:solidFill>
          <a:ln w="25550" cap="flat" cmpd="sng">
            <a:solidFill>
              <a:srgbClr val="8AA5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Matrice delle competenze degli insegnanti ABE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Basata sulle interviste con insegnanti ABE 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 rot="-5400000">
            <a:off x="3730329" y="2167551"/>
            <a:ext cx="2142720" cy="1586898"/>
          </a:xfrm>
          <a:prstGeom prst="flowChartDocument">
            <a:avLst/>
          </a:prstGeom>
          <a:solidFill>
            <a:srgbClr val="BBE0E3"/>
          </a:solidFill>
          <a:ln w="25550" cap="flat" cmpd="sng">
            <a:solidFill>
              <a:srgbClr val="8AA5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Curriculum basato sulle competenze per insegnanti in ABE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 rot="-5400000">
            <a:off x="7063929" y="2167551"/>
            <a:ext cx="2142720" cy="1586898"/>
          </a:xfrm>
          <a:prstGeom prst="flowChartDocument">
            <a:avLst/>
          </a:prstGeom>
          <a:solidFill>
            <a:srgbClr val="BBE0E3"/>
          </a:solidFill>
          <a:ln w="25550" cap="flat" cmpd="sng">
            <a:solidFill>
              <a:srgbClr val="8AA5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Manuale sullo sviluppo delle competenze degli insegnanti ABE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5"/>
          <p:cNvSpPr/>
          <p:nvPr/>
        </p:nvSpPr>
        <p:spPr>
          <a:xfrm>
            <a:off x="2262345" y="1286988"/>
            <a:ext cx="1269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Intellectual Output 1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5"/>
          <p:cNvSpPr/>
          <p:nvPr/>
        </p:nvSpPr>
        <p:spPr>
          <a:xfrm>
            <a:off x="4008255" y="1286975"/>
            <a:ext cx="1269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Intellectual Output 2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/>
          <p:nvPr/>
        </p:nvSpPr>
        <p:spPr>
          <a:xfrm>
            <a:off x="7341840" y="1244190"/>
            <a:ext cx="1269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Intellectual Output 3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5"/>
          <p:cNvSpPr/>
          <p:nvPr/>
        </p:nvSpPr>
        <p:spPr>
          <a:xfrm>
            <a:off x="1705680" y="4263840"/>
            <a:ext cx="7540500" cy="3564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C2C2EF"/>
              </a:gs>
              <a:gs pos="100000">
                <a:srgbClr val="E8E8F9"/>
              </a:gs>
            </a:gsLst>
            <a:lin ang="16200038" scaled="0"/>
          </a:gradFill>
          <a:ln w="9525" cap="flat" cmpd="sng">
            <a:solidFill>
              <a:srgbClr val="2F2F98"/>
            </a:solidFill>
            <a:prstDash val="solid"/>
            <a:round/>
            <a:headEnd type="none" w="sm" len="sm"/>
            <a:tailEnd type="none" w="sm" len="sm"/>
          </a:ln>
          <a:effectLst>
            <a:outerShdw dist="20160" dir="5400000">
              <a:srgbClr val="000000">
                <a:alpha val="37650"/>
              </a:srgbClr>
            </a:outerShdw>
          </a:effectLst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Gestione e implementazione del progetto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5"/>
          <p:cNvSpPr/>
          <p:nvPr/>
        </p:nvSpPr>
        <p:spPr>
          <a:xfrm>
            <a:off x="1705680" y="4746960"/>
            <a:ext cx="7540500" cy="3564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C2C2EF"/>
              </a:gs>
              <a:gs pos="100000">
                <a:srgbClr val="E8E8F9"/>
              </a:gs>
            </a:gsLst>
            <a:lin ang="16200038" scaled="0"/>
          </a:gradFill>
          <a:ln w="9525" cap="flat" cmpd="sng">
            <a:solidFill>
              <a:srgbClr val="2F2F98"/>
            </a:solidFill>
            <a:prstDash val="solid"/>
            <a:round/>
            <a:headEnd type="none" w="sm" len="sm"/>
            <a:tailEnd type="none" w="sm" len="sm"/>
          </a:ln>
          <a:effectLst>
            <a:outerShdw dist="20160" dir="5400000">
              <a:srgbClr val="000000">
                <a:alpha val="37650"/>
              </a:srgbClr>
            </a:outerShdw>
          </a:effectLst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Comunicazione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/>
          <p:nvPr/>
        </p:nvSpPr>
        <p:spPr>
          <a:xfrm>
            <a:off x="5595120" y="1889280"/>
            <a:ext cx="1587300" cy="826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B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Corso pilota</a:t>
            </a:r>
            <a:r>
              <a:rPr lang="it-IT" sz="1800"/>
              <a:t> </a:t>
            </a: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4 Paesi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5674680" y="2947320"/>
            <a:ext cx="1587300" cy="54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B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 internazionale con i partecipanti dei corsi pilota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5"/>
          <p:cNvSpPr/>
          <p:nvPr/>
        </p:nvSpPr>
        <p:spPr>
          <a:xfrm>
            <a:off x="5674680" y="3558960"/>
            <a:ext cx="1587300" cy="47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BE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Conferenza internationale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5"/>
          <p:cNvSpPr/>
          <p:nvPr/>
        </p:nvSpPr>
        <p:spPr>
          <a:xfrm>
            <a:off x="1476720" y="1287000"/>
            <a:ext cx="158400" cy="38163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5"/>
          <p:cNvSpPr/>
          <p:nvPr/>
        </p:nvSpPr>
        <p:spPr>
          <a:xfrm>
            <a:off x="365040" y="1524960"/>
            <a:ext cx="1031400" cy="407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Vienna, AT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5"/>
          <p:cNvSpPr/>
          <p:nvPr/>
        </p:nvSpPr>
        <p:spPr>
          <a:xfrm>
            <a:off x="370800" y="2074680"/>
            <a:ext cx="1031400" cy="407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Graz, AT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5"/>
          <p:cNvSpPr/>
          <p:nvPr/>
        </p:nvSpPr>
        <p:spPr>
          <a:xfrm>
            <a:off x="365040" y="2631240"/>
            <a:ext cx="1031400" cy="407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000" rIns="72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E-CODE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Krupina, SK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5"/>
          <p:cNvSpPr/>
          <p:nvPr/>
        </p:nvSpPr>
        <p:spPr>
          <a:xfrm>
            <a:off x="365040" y="3246840"/>
            <a:ext cx="1031400" cy="407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mondo nella città 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Schio, IT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5"/>
          <p:cNvSpPr/>
          <p:nvPr/>
        </p:nvSpPr>
        <p:spPr>
          <a:xfrm>
            <a:off x="344520" y="3856320"/>
            <a:ext cx="1031400" cy="407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SVEB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Zürich, CH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503990" y="5715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>
                <a:latin typeface="Times New Roman"/>
                <a:ea typeface="Times New Roman"/>
                <a:cs typeface="Times New Roman"/>
                <a:sym typeface="Times New Roman"/>
              </a:rPr>
              <a:t>Il Mondo nella città: 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>
                <a:latin typeface="Times New Roman"/>
                <a:ea typeface="Times New Roman"/>
                <a:cs typeface="Times New Roman"/>
                <a:sym typeface="Times New Roman"/>
              </a:rPr>
              <a:t>chi siamo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1"/>
          </p:nvPr>
        </p:nvSpPr>
        <p:spPr>
          <a:xfrm>
            <a:off x="504000" y="1736165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L'associazione </a:t>
            </a:r>
            <a:r>
              <a:rPr lang="it-IT" sz="23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 Mondo nella Città</a:t>
            </a:r>
            <a:r>
              <a:rPr lang="it-IT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3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onlus</a:t>
            </a:r>
            <a:r>
              <a:rPr lang="it-IT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si occupa dal 1999 di accoglienza di richiedenti asilo e rifugiati. Fa parte del Sistema di Accoglienza e Integrazione (rete SAI, ex SPRAR ), costituita dalla </a:t>
            </a:r>
            <a:r>
              <a:rPr lang="it-IT" sz="23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rete degli enti locali</a:t>
            </a:r>
            <a:r>
              <a:rPr lang="it-IT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che, per la realizzazione di progetti di accoglienza integrata, accedono al Fondo nazionale per le politiche e i servizi dell’asilo e vede coinvolti sul nostro territorio una rete di Comuni </a:t>
            </a: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(12) </a:t>
            </a:r>
            <a:r>
              <a:rPr lang="it-IT" sz="23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 capofila il comune di Santorso.</a:t>
            </a:r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350" y="571575"/>
            <a:ext cx="2204349" cy="11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000" y="571573"/>
            <a:ext cx="1819200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/>
          <p:nvPr/>
        </p:nvSpPr>
        <p:spPr>
          <a:xfrm>
            <a:off x="1229760" y="3264480"/>
            <a:ext cx="3094800" cy="237600"/>
          </a:xfrm>
          <a:prstGeom prst="rect">
            <a:avLst/>
          </a:prstGeom>
          <a:solidFill>
            <a:srgbClr val="FFC000"/>
          </a:solidFill>
          <a:ln w="255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Realizzazione del corso pilota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520" y="4686120"/>
            <a:ext cx="6349319" cy="1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6"/>
          <p:cNvSpPr/>
          <p:nvPr/>
        </p:nvSpPr>
        <p:spPr>
          <a:xfrm>
            <a:off x="1230480" y="1500840"/>
            <a:ext cx="6269700" cy="3669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Matrice delle competenze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6"/>
          <p:cNvSpPr/>
          <p:nvPr/>
        </p:nvSpPr>
        <p:spPr>
          <a:xfrm>
            <a:off x="1205280" y="914760"/>
            <a:ext cx="3094800" cy="2376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72000" tIns="45000" rIns="72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+ 3 interviste, 1 case study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6"/>
          <p:cNvSpPr/>
          <p:nvPr/>
        </p:nvSpPr>
        <p:spPr>
          <a:xfrm>
            <a:off x="1229760" y="4323240"/>
            <a:ext cx="6349200" cy="1482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6"/>
          <p:cNvSpPr/>
          <p:nvPr/>
        </p:nvSpPr>
        <p:spPr>
          <a:xfrm>
            <a:off x="1229760" y="4516560"/>
            <a:ext cx="6349200" cy="1335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6"/>
          <p:cNvSpPr/>
          <p:nvPr/>
        </p:nvSpPr>
        <p:spPr>
          <a:xfrm>
            <a:off x="1177920" y="2692440"/>
            <a:ext cx="6349200" cy="3669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Curricula con focus specifici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6"/>
          <p:cNvSpPr/>
          <p:nvPr/>
        </p:nvSpPr>
        <p:spPr>
          <a:xfrm>
            <a:off x="1182240" y="2093040"/>
            <a:ext cx="3094800" cy="2376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Adattamento locale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6"/>
          <p:cNvSpPr/>
          <p:nvPr/>
        </p:nvSpPr>
        <p:spPr>
          <a:xfrm>
            <a:off x="66960" y="4501800"/>
            <a:ext cx="12414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6"/>
          <p:cNvSpPr/>
          <p:nvPr/>
        </p:nvSpPr>
        <p:spPr>
          <a:xfrm>
            <a:off x="38880" y="3296160"/>
            <a:ext cx="12414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IO3: corsi pilota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6"/>
          <p:cNvSpPr/>
          <p:nvPr/>
        </p:nvSpPr>
        <p:spPr>
          <a:xfrm>
            <a:off x="28080" y="954720"/>
            <a:ext cx="14640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IO1: Matrice delle 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competenze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6"/>
          <p:cNvSpPr/>
          <p:nvPr/>
        </p:nvSpPr>
        <p:spPr>
          <a:xfrm>
            <a:off x="38520" y="2105640"/>
            <a:ext cx="1164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IO2: Curriculum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960" y="3906360"/>
            <a:ext cx="6349319" cy="3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6"/>
          <p:cNvSpPr/>
          <p:nvPr/>
        </p:nvSpPr>
        <p:spPr>
          <a:xfrm>
            <a:off x="4484160" y="4144320"/>
            <a:ext cx="203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6"/>
          <p:cNvSpPr/>
          <p:nvPr/>
        </p:nvSpPr>
        <p:spPr>
          <a:xfrm>
            <a:off x="2020680" y="3983040"/>
            <a:ext cx="6269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Raccolta delle esperienze durante I corsi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6"/>
          <p:cNvSpPr/>
          <p:nvPr/>
        </p:nvSpPr>
        <p:spPr>
          <a:xfrm>
            <a:off x="1229760" y="4883760"/>
            <a:ext cx="6349200" cy="1482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6"/>
          <p:cNvSpPr/>
          <p:nvPr/>
        </p:nvSpPr>
        <p:spPr>
          <a:xfrm>
            <a:off x="9055800" y="893520"/>
            <a:ext cx="907500" cy="4251300"/>
          </a:xfrm>
          <a:prstGeom prst="rect">
            <a:avLst/>
          </a:prstGeom>
          <a:solidFill>
            <a:srgbClr val="9C9CD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Sito web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comunicazione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6"/>
          <p:cNvSpPr/>
          <p:nvPr/>
        </p:nvSpPr>
        <p:spPr>
          <a:xfrm>
            <a:off x="7738920" y="3284280"/>
            <a:ext cx="1142700" cy="9936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Piattaforma di apprendimento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6"/>
          <p:cNvSpPr/>
          <p:nvPr/>
        </p:nvSpPr>
        <p:spPr>
          <a:xfrm>
            <a:off x="1071000" y="3502440"/>
            <a:ext cx="106800" cy="1391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/>
          <p:cNvSpPr/>
          <p:nvPr/>
        </p:nvSpPr>
        <p:spPr>
          <a:xfrm>
            <a:off x="4405320" y="929880"/>
            <a:ext cx="3094800" cy="2376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72000" tIns="45000" rIns="72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+ 3 interviste, 1 case study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6"/>
          <p:cNvSpPr/>
          <p:nvPr/>
        </p:nvSpPr>
        <p:spPr>
          <a:xfrm>
            <a:off x="1200960" y="1213560"/>
            <a:ext cx="3094800" cy="2376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72000" tIns="45000" rIns="72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+ 3 interviste, 1 case study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6"/>
          <p:cNvSpPr/>
          <p:nvPr/>
        </p:nvSpPr>
        <p:spPr>
          <a:xfrm>
            <a:off x="4419360" y="1216800"/>
            <a:ext cx="3094800" cy="237600"/>
          </a:xfrm>
          <a:prstGeom prst="rect">
            <a:avLst/>
          </a:prstGeom>
          <a:solidFill>
            <a:srgbClr val="72BFC5"/>
          </a:solidFill>
          <a:ln>
            <a:noFill/>
          </a:ln>
        </p:spPr>
        <p:txBody>
          <a:bodyPr spcFirstLastPara="1" wrap="square" lIns="72000" tIns="45000" rIns="72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+ 3 interviste, 1 case study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6"/>
          <p:cNvSpPr/>
          <p:nvPr/>
        </p:nvSpPr>
        <p:spPr>
          <a:xfrm>
            <a:off x="4405320" y="2096640"/>
            <a:ext cx="3094800" cy="2376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Adattamento locale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1150200" y="2358720"/>
            <a:ext cx="3094800" cy="2376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Adattamento locale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6"/>
          <p:cNvSpPr/>
          <p:nvPr/>
        </p:nvSpPr>
        <p:spPr>
          <a:xfrm>
            <a:off x="4405320" y="2363760"/>
            <a:ext cx="3094800" cy="237600"/>
          </a:xfrm>
          <a:prstGeom prst="rect">
            <a:avLst/>
          </a:prstGeom>
          <a:solidFill>
            <a:srgbClr val="FFFD78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Adattamento locale</a:t>
            </a:r>
            <a:endParaRPr sz="1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6"/>
          <p:cNvSpPr/>
          <p:nvPr/>
        </p:nvSpPr>
        <p:spPr>
          <a:xfrm>
            <a:off x="4432320" y="3264480"/>
            <a:ext cx="3094800" cy="237600"/>
          </a:xfrm>
          <a:prstGeom prst="rect">
            <a:avLst/>
          </a:prstGeom>
          <a:solidFill>
            <a:srgbClr val="FFC000"/>
          </a:solidFill>
          <a:ln w="255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Realizzazione del corso pilota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1230120" y="3549240"/>
            <a:ext cx="3094800" cy="237600"/>
          </a:xfrm>
          <a:prstGeom prst="rect">
            <a:avLst/>
          </a:prstGeom>
          <a:solidFill>
            <a:srgbClr val="FFC000"/>
          </a:solidFill>
          <a:ln w="255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Realizzazione del corso pilota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6"/>
          <p:cNvSpPr/>
          <p:nvPr/>
        </p:nvSpPr>
        <p:spPr>
          <a:xfrm>
            <a:off x="4405320" y="3549240"/>
            <a:ext cx="3094800" cy="237600"/>
          </a:xfrm>
          <a:prstGeom prst="rect">
            <a:avLst/>
          </a:prstGeom>
          <a:solidFill>
            <a:srgbClr val="FFC000"/>
          </a:solidFill>
          <a:ln w="255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Realizzazione del corso pilota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1230480" y="5062320"/>
            <a:ext cx="6349200" cy="148200"/>
          </a:xfrm>
          <a:prstGeom prst="rect">
            <a:avLst/>
          </a:prstGeom>
          <a:solidFill>
            <a:srgbClr val="9C9CDF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endParaRPr sz="149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6"/>
          <p:cNvSpPr txBox="1"/>
          <p:nvPr/>
        </p:nvSpPr>
        <p:spPr>
          <a:xfrm>
            <a:off x="194300" y="152350"/>
            <a:ext cx="4729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attività del progetto</a:t>
            </a:r>
            <a:endParaRPr sz="3200" b="1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/>
          <p:nvPr/>
        </p:nvSpPr>
        <p:spPr>
          <a:xfrm>
            <a:off x="504488" y="39003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00" b="1" strike="noStrike">
                <a:latin typeface="Times New Roman"/>
                <a:ea typeface="Times New Roman"/>
                <a:cs typeface="Times New Roman"/>
                <a:sym typeface="Times New Roman"/>
              </a:rPr>
              <a:t>I concetti guida del progetto</a:t>
            </a:r>
            <a:endParaRPr sz="41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449350" y="1996150"/>
            <a:ext cx="5303100" cy="3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29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Times New Roman"/>
              <a:buChar char="●"/>
            </a:pPr>
            <a:r>
              <a:rPr lang="it-IT" sz="2800" strike="noStrike">
                <a:latin typeface="Times New Roman"/>
                <a:ea typeface="Times New Roman"/>
                <a:cs typeface="Times New Roman"/>
                <a:sym typeface="Times New Roman"/>
              </a:rPr>
              <a:t>Le barriere all’apprendimento</a:t>
            </a:r>
            <a:endParaRPr sz="2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8600" algn="l" rtl="0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Times New Roman"/>
              <a:buChar char="●"/>
            </a:pPr>
            <a:r>
              <a:rPr lang="it-IT" sz="2800" strike="noStrike">
                <a:latin typeface="Times New Roman"/>
                <a:ea typeface="Times New Roman"/>
                <a:cs typeface="Times New Roman"/>
                <a:sym typeface="Times New Roman"/>
              </a:rPr>
              <a:t>Pratica deliberata</a:t>
            </a:r>
            <a:endParaRPr sz="2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8600" algn="l" rtl="0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Times New Roman"/>
              <a:buChar char="●"/>
            </a:pPr>
            <a:r>
              <a:rPr lang="it-IT" sz="2800" strike="noStrike">
                <a:latin typeface="Times New Roman"/>
                <a:ea typeface="Times New Roman"/>
                <a:cs typeface="Times New Roman"/>
                <a:sym typeface="Times New Roman"/>
              </a:rPr>
              <a:t>VQTS (Vocational Qualification Transfer System) </a:t>
            </a:r>
            <a:endParaRPr sz="28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8600" algn="l" rtl="0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Times New Roman"/>
              <a:buChar char="●"/>
            </a:pPr>
            <a:r>
              <a:rPr lang="it-IT" sz="2800" strike="noStrike">
                <a:latin typeface="Times New Roman"/>
                <a:ea typeface="Times New Roman"/>
                <a:cs typeface="Times New Roman"/>
                <a:sym typeface="Times New Roman"/>
              </a:rPr>
              <a:t>Peer learning</a:t>
            </a:r>
            <a:endParaRPr sz="28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6" name="Google Shape;34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440" y="1408575"/>
            <a:ext cx="328823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/>
          <p:nvPr/>
        </p:nvSpPr>
        <p:spPr>
          <a:xfrm>
            <a:off x="629100" y="212405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 b="1" strike="noStrike">
                <a:latin typeface="Times New Roman"/>
                <a:ea typeface="Times New Roman"/>
                <a:cs typeface="Times New Roman"/>
                <a:sym typeface="Times New Roman"/>
              </a:rPr>
              <a:t>Le barriere all’apprendimento</a:t>
            </a:r>
            <a:endParaRPr sz="42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8"/>
          <p:cNvSpPr txBox="1"/>
          <p:nvPr/>
        </p:nvSpPr>
        <p:spPr>
          <a:xfrm>
            <a:off x="435650" y="3745125"/>
            <a:ext cx="4852200" cy="1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266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Char char="●"/>
            </a:pP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Barrier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 cognitiv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23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6685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Char char="●"/>
            </a:pP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Barrier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 psico-social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23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6685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540"/>
              <a:buFont typeface="Times New Roman"/>
              <a:buChar char="●"/>
            </a:pP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Barrier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 legat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-IT" sz="2300" strike="noStrike">
                <a:latin typeface="Times New Roman"/>
                <a:ea typeface="Times New Roman"/>
                <a:cs typeface="Times New Roman"/>
                <a:sym typeface="Times New Roman"/>
              </a:rPr>
              <a:t> al contesto</a:t>
            </a:r>
            <a:endParaRPr sz="23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5573" y="3106500"/>
            <a:ext cx="2564054" cy="256405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/>
        </p:nvSpPr>
        <p:spPr>
          <a:xfrm>
            <a:off x="560225" y="1216100"/>
            <a:ext cx="9071700" cy="23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Supportare gli adulti nel superare le barriere nel loro processo di apprendimento di lettura, scrittura, acquisizione di una L2, matematica, e informatica è una caratteristica chiave dell’istruzione di base per adulti.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barriere all’apprendimento e le sfide che gli apprendenti ABE affrontano possono essere riassunte in tre categorie: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 b="1" strike="noStrike">
                <a:latin typeface="Times New Roman"/>
                <a:ea typeface="Times New Roman"/>
                <a:cs typeface="Times New Roman"/>
                <a:sym typeface="Times New Roman"/>
              </a:rPr>
              <a:t>Le barriere all’apprendimento</a:t>
            </a:r>
            <a:endParaRPr sz="42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9"/>
          <p:cNvSpPr txBox="1"/>
          <p:nvPr/>
        </p:nvSpPr>
        <p:spPr>
          <a:xfrm>
            <a:off x="504000" y="1504200"/>
            <a:ext cx="92385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 strike="noStrike">
                <a:latin typeface="Times New Roman"/>
                <a:ea typeface="Times New Roman"/>
                <a:cs typeface="Times New Roman"/>
                <a:sym typeface="Times New Roman"/>
              </a:rPr>
              <a:t>Barrier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it-IT" sz="2300" b="1" strike="noStrike">
                <a:latin typeface="Times New Roman"/>
                <a:ea typeface="Times New Roman"/>
                <a:cs typeface="Times New Roman"/>
                <a:sym typeface="Times New Roman"/>
              </a:rPr>
              <a:t> cognitiv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barriera nel dominare un particolare compito cognitivo, necessario per fare uno specifico passo in avanti nel leggere/scrivere/acquisire una L2/fare operazioni matematiche, che potrebbe ostacolare i progressi anche in altri campi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420588" y="3293000"/>
            <a:ext cx="92385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Barriera psico-sociale</a:t>
            </a: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barriera relativa al compito psico-sociale necessario per a) affrontare un processo di apprendimento organizzato e b) stare in un gruppo e relazionarsi con i suoi membri, incluso l’insegnante, con fattori di disturbo e stress derivanti dal vissuto personale di ogni studente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/>
          <p:nvPr/>
        </p:nvSpPr>
        <p:spPr>
          <a:xfrm>
            <a:off x="504000" y="226080"/>
            <a:ext cx="9071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00" b="1" strike="noStrike">
                <a:latin typeface="Times New Roman"/>
                <a:ea typeface="Times New Roman"/>
                <a:cs typeface="Times New Roman"/>
                <a:sym typeface="Times New Roman"/>
              </a:rPr>
              <a:t>Le barriere all’apprendimento</a:t>
            </a:r>
            <a:endParaRPr sz="42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50"/>
          <p:cNvSpPr txBox="1"/>
          <p:nvPr/>
        </p:nvSpPr>
        <p:spPr>
          <a:xfrm>
            <a:off x="504000" y="3361325"/>
            <a:ext cx="9546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50"/>
          <p:cNvSpPr txBox="1"/>
          <p:nvPr/>
        </p:nvSpPr>
        <p:spPr>
          <a:xfrm>
            <a:off x="504000" y="1489375"/>
            <a:ext cx="90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 txBox="1"/>
          <p:nvPr/>
        </p:nvSpPr>
        <p:spPr>
          <a:xfrm>
            <a:off x="504000" y="1489375"/>
            <a:ext cx="95460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Barriera legata al contesto</a:t>
            </a:r>
            <a:r>
              <a:rPr lang="it-IT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barriera relativa alla mancanza di utilità percepita, alla mancanza di contesto significativo, che richiede di situare meglio il compito di apprendimento nel contesto di vita di ognuno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51"/>
          <p:cNvCxnSpPr/>
          <p:nvPr/>
        </p:nvCxnSpPr>
        <p:spPr>
          <a:xfrm>
            <a:off x="432000" y="3456000"/>
            <a:ext cx="2857200" cy="0"/>
          </a:xfrm>
          <a:prstGeom prst="straightConnector1">
            <a:avLst/>
          </a:prstGeom>
          <a:noFill/>
          <a:ln w="44275" cap="flat" cmpd="sng">
            <a:solidFill>
              <a:srgbClr val="3F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51"/>
          <p:cNvSpPr/>
          <p:nvPr/>
        </p:nvSpPr>
        <p:spPr>
          <a:xfrm>
            <a:off x="476640" y="2673720"/>
            <a:ext cx="2619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Competenze dell’apprendente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51"/>
          <p:cNvCxnSpPr/>
          <p:nvPr/>
        </p:nvCxnSpPr>
        <p:spPr>
          <a:xfrm>
            <a:off x="6574320" y="3384000"/>
            <a:ext cx="2857800" cy="0"/>
          </a:xfrm>
          <a:prstGeom prst="straightConnector1">
            <a:avLst/>
          </a:prstGeom>
          <a:noFill/>
          <a:ln w="44275" cap="flat" cmpd="sng">
            <a:solidFill>
              <a:srgbClr val="3F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8" name="Google Shape;378;p51"/>
          <p:cNvSpPr/>
          <p:nvPr/>
        </p:nvSpPr>
        <p:spPr>
          <a:xfrm>
            <a:off x="6706440" y="2448000"/>
            <a:ext cx="2619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Competenze necessarie per eseguire il compito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1"/>
          <p:cNvSpPr/>
          <p:nvPr/>
        </p:nvSpPr>
        <p:spPr>
          <a:xfrm>
            <a:off x="3168000" y="2084040"/>
            <a:ext cx="34128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„Pratica deliberata“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51"/>
          <p:cNvCxnSpPr/>
          <p:nvPr/>
        </p:nvCxnSpPr>
        <p:spPr>
          <a:xfrm flipH="1">
            <a:off x="3361080" y="2813760"/>
            <a:ext cx="11400" cy="140100"/>
          </a:xfrm>
          <a:prstGeom prst="straightConnector1">
            <a:avLst/>
          </a:prstGeom>
          <a:noFill/>
          <a:ln w="9525" cap="flat" cmpd="sng">
            <a:solidFill>
              <a:srgbClr val="3F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1" name="Google Shape;381;p51"/>
          <p:cNvSpPr/>
          <p:nvPr/>
        </p:nvSpPr>
        <p:spPr>
          <a:xfrm>
            <a:off x="3600000" y="2550240"/>
            <a:ext cx="2777700" cy="761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 w="25550" cap="flat" cmpd="sng">
            <a:solidFill>
              <a:srgbClr val="3254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1"/>
          <p:cNvSpPr/>
          <p:nvPr/>
        </p:nvSpPr>
        <p:spPr>
          <a:xfrm>
            <a:off x="3461400" y="3861360"/>
            <a:ext cx="34128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barriera che non può essere superata facendo “di più dello stesso esercizio”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1"/>
          <p:cNvSpPr txBox="1"/>
          <p:nvPr/>
        </p:nvSpPr>
        <p:spPr>
          <a:xfrm>
            <a:off x="438000" y="444250"/>
            <a:ext cx="91017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pratica deliberata come modello di apprendimento</a:t>
            </a:r>
            <a:r>
              <a:rPr lang="it-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Ericsson et al. 1993</a:t>
            </a:r>
            <a:endParaRPr sz="190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/>
          <p:nvPr/>
        </p:nvSpPr>
        <p:spPr>
          <a:xfrm>
            <a:off x="504488" y="226080"/>
            <a:ext cx="90717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 b="1" strike="noStrike">
                <a:latin typeface="Times New Roman"/>
                <a:ea typeface="Times New Roman"/>
                <a:cs typeface="Times New Roman"/>
                <a:sym typeface="Times New Roman"/>
              </a:rPr>
              <a:t>Pratica deliberata</a:t>
            </a:r>
            <a:endParaRPr sz="27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89" name="Google Shape;389;p52"/>
          <p:cNvGraphicFramePr/>
          <p:nvPr/>
        </p:nvGraphicFramePr>
        <p:xfrm>
          <a:off x="482400" y="93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{867D7ABD-F30A-4679-99EC-B62EAB0BEF2F}</a:tableStyleId>
              </a:tblPr>
              <a:tblGrid>
                <a:gridCol w="2358175"/>
                <a:gridCol w="2358175"/>
                <a:gridCol w="2358175"/>
                <a:gridCol w="2359275"/>
              </a:tblGrid>
              <a:tr h="48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Suonare il pianoforte</a:t>
                      </a:r>
                      <a:endParaRPr b="1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Imparare una L2</a:t>
                      </a:r>
                      <a:endParaRPr b="1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Imparare a leggere</a:t>
                      </a:r>
                      <a:endParaRPr b="1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Imparare una L2</a:t>
                      </a:r>
                      <a:endParaRPr b="1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</a:tr>
              <a:tr h="48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incontra un compito che NON è risolvibile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Una sequenza difficile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Riprodurre un suono o una sequenza di suoni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Insegnamento infruttuoso attraverso le solite tecniche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</a:tr>
              <a:tr h="10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L'insegnante riconosce l'ostacolo e suggerisce soluzioni ("deviazioni")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Suggerimento di esercizi adatti (ad esempio molto più difficili ma più specifici; molto più facili ma più mirati)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Suggerimento di esercizi adatti (ad esempio molto più difficili ma più specifici; molto più facili ma più mirati)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partecipanti condividono le esperienze, quali esercizi possono aiutare, quali sono le possibili cause, e quali sono i possibili percorsi.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</a:tr>
              <a:tr h="108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prende ("pratica") le deviazioni, "disimpara" il suo problema, "acquisisce" il discernimento ("la giusta svolta")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si esercita e riceve supporto (feedback, incoraggiamento)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si esercita e riceve supporto (feedback, incoraggiamento)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si esercita e riceve supporto (feedback, incoraggiamento) 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</a:tr>
              <a:tr h="1507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L'allievo ritorna al compito e A) impara a risolverlo e generalizza (parzialmente) l'esperienza B) il processo di pratica deliberata ricomincia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L’allievo riprende la sequenza difficile e la padroneggia/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la padroneggia (nuova alternativa)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L’allievo riprende la pronuncia dei suoni difficili e la padroneggia/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la padroneggia (nuova alternativa)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difficoltà di apprendimento è (sufficientemente/completamente) superata - non superata (restart: nuovo giro di ricerca di una soluzione alternativa)</a:t>
                      </a: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 txBox="1"/>
          <p:nvPr/>
        </p:nvSpPr>
        <p:spPr>
          <a:xfrm>
            <a:off x="550963" y="388425"/>
            <a:ext cx="89787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 b="1" strike="noStrike">
                <a:latin typeface="Times New Roman"/>
                <a:ea typeface="Times New Roman"/>
                <a:cs typeface="Times New Roman"/>
                <a:sym typeface="Times New Roman"/>
              </a:rPr>
              <a:t>VQTS Vocational Qualification Transfer System</a:t>
            </a:r>
            <a:endParaRPr sz="37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53"/>
          <p:cNvSpPr txBox="1"/>
          <p:nvPr/>
        </p:nvSpPr>
        <p:spPr>
          <a:xfrm>
            <a:off x="340050" y="1709175"/>
            <a:ext cx="9071700" cy="3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10000"/>
          </a:bodyPr>
          <a:lstStyle/>
          <a:p>
            <a:pPr marL="432000" marR="0" lvl="0" indent="-2325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96568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/>
              <a:buChar char="●"/>
            </a:pPr>
            <a:r>
              <a:rPr lang="it-IT" sz="3200" strike="noStrike">
                <a:latin typeface="Times New Roman"/>
                <a:ea typeface="Times New Roman"/>
                <a:cs typeface="Times New Roman"/>
                <a:sym typeface="Times New Roman"/>
              </a:rPr>
              <a:t>Elaborato all’interno di due progetti Leonardo Da Vinci (2003-2009)</a:t>
            </a:r>
            <a:endParaRPr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6568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/>
              <a:buChar char="●"/>
            </a:pPr>
            <a:r>
              <a:rPr lang="it-IT" sz="3200" strike="noStrike">
                <a:latin typeface="Times New Roman"/>
                <a:ea typeface="Times New Roman"/>
                <a:cs typeface="Times New Roman"/>
                <a:sym typeface="Times New Roman"/>
              </a:rPr>
              <a:t>Modello per la comparazione internazionale delle competenze e delle qualifiche</a:t>
            </a:r>
            <a:endParaRPr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6568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/>
              <a:buChar char="●"/>
            </a:pPr>
            <a:r>
              <a:rPr lang="it-IT" sz="3200" strike="noStrike">
                <a:latin typeface="Times New Roman"/>
                <a:ea typeface="Times New Roman"/>
                <a:cs typeface="Times New Roman"/>
                <a:sym typeface="Times New Roman"/>
              </a:rPr>
              <a:t>Descrizione strutturata delle competenze: si focalizza sui processi di lavoro</a:t>
            </a:r>
            <a:endParaRPr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96568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Times New Roman"/>
              <a:buChar char="●"/>
            </a:pPr>
            <a:r>
              <a:rPr lang="it-IT" sz="3200" strike="noStrike">
                <a:latin typeface="Times New Roman"/>
                <a:ea typeface="Times New Roman"/>
                <a:cs typeface="Times New Roman"/>
                <a:sym typeface="Times New Roman"/>
              </a:rPr>
              <a:t>https://vocationalqualification.net/</a:t>
            </a:r>
            <a:endParaRPr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32559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None/>
            </a:pPr>
            <a:endParaRPr sz="320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/>
          <p:nvPr/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 b="1" strike="noStrike">
                <a:latin typeface="Times New Roman"/>
                <a:ea typeface="Times New Roman"/>
                <a:cs typeface="Times New Roman"/>
                <a:sym typeface="Times New Roman"/>
              </a:rPr>
              <a:t>VQTS: esempio di matrice delle competenze</a:t>
            </a:r>
            <a:endParaRPr sz="3700" b="1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54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680" y="1404720"/>
            <a:ext cx="9382320" cy="36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5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>
                <a:latin typeface="Times New Roman"/>
                <a:ea typeface="Times New Roman"/>
                <a:cs typeface="Times New Roman"/>
                <a:sym typeface="Times New Roman"/>
              </a:rPr>
              <a:t>Peer learning</a:t>
            </a:r>
            <a:endParaRPr sz="4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55"/>
          <p:cNvSpPr txBox="1">
            <a:spLocks noGrp="1"/>
          </p:cNvSpPr>
          <p:nvPr>
            <p:ph type="body" idx="1"/>
          </p:nvPr>
        </p:nvSpPr>
        <p:spPr>
          <a:xfrm>
            <a:off x="504000" y="1326240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●"/>
            </a:pPr>
            <a:r>
              <a:rPr lang="it-IT" sz="3300">
                <a:latin typeface="Times New Roman"/>
                <a:ea typeface="Times New Roman"/>
                <a:cs typeface="Times New Roman"/>
                <a:sym typeface="Times New Roman"/>
              </a:rPr>
              <a:t>in classe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Font typeface="Times New Roman"/>
              <a:buChar char="●"/>
            </a:pPr>
            <a:r>
              <a:rPr lang="it-IT" sz="3300">
                <a:latin typeface="Times New Roman"/>
                <a:ea typeface="Times New Roman"/>
                <a:cs typeface="Times New Roman"/>
                <a:sym typeface="Times New Roman"/>
              </a:rPr>
              <a:t>tra insegnanti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503640" y="43103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latin typeface="Times New Roman"/>
                <a:ea typeface="Times New Roman"/>
                <a:cs typeface="Times New Roman"/>
                <a:sym typeface="Times New Roman"/>
              </a:rPr>
              <a:t>Chi sono i nostri beneficiari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ubTitle" idx="1"/>
          </p:nvPr>
        </p:nvSpPr>
        <p:spPr>
          <a:xfrm>
            <a:off x="503650" y="1585865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 D.L. 21 ottobre 2020 ha ampliato la platea dei beneficiari che hanno il diritto di accedere alla rete SAI, prevedendo, nuovamente, l’accoglienza dei </a:t>
            </a:r>
            <a:r>
              <a:rPr lang="it-IT" sz="23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richiedenti protezione internazionale</a:t>
            </a:r>
            <a:r>
              <a:rPr lang="it-IT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oltre che dei titolari di protezione, dei titolari dei permessi di soggiorno per protezione speciale, per casi speciali e dei minori stranieri non accompagnati.</a:t>
            </a: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 nostro progetto ospita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70 b</a:t>
            </a:r>
            <a:r>
              <a:rPr lang="it-IT" sz="23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eneficiari</a:t>
            </a:r>
            <a:r>
              <a:rPr lang="it-IT" sz="2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tra uomini e donne singoli, nuclei familiari e nuclei monoparentali costituiti da donne sole con bambini,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con casi di disagio sanitario e psicologico di diversa natura.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 txBox="1">
            <a:spLocks noGrp="1"/>
          </p:cNvSpPr>
          <p:nvPr>
            <p:ph type="title"/>
          </p:nvPr>
        </p:nvSpPr>
        <p:spPr>
          <a:xfrm>
            <a:off x="421665" y="4856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>
                <a:latin typeface="Times New Roman"/>
                <a:ea typeface="Times New Roman"/>
                <a:cs typeface="Times New Roman"/>
                <a:sym typeface="Times New Roman"/>
              </a:rPr>
              <a:t>Il corso pilota in Italia: 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56"/>
          <p:cNvSpPr txBox="1"/>
          <p:nvPr/>
        </p:nvSpPr>
        <p:spPr>
          <a:xfrm>
            <a:off x="437250" y="1994950"/>
            <a:ext cx="90045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Incontro di presentazione del progetto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3 incontri online preparatori al workshop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Workshop in presenza (peer learning)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Attività di studio in autoapprendimento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●"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Incontro di feedback del corso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4840" y="1560975"/>
            <a:ext cx="3288239" cy="328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>
            <a:spLocks noGrp="1"/>
          </p:cNvSpPr>
          <p:nvPr>
            <p:ph type="title"/>
          </p:nvPr>
        </p:nvSpPr>
        <p:spPr>
          <a:xfrm>
            <a:off x="504452" y="4856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>
                <a:latin typeface="Times New Roman"/>
                <a:ea typeface="Times New Roman"/>
                <a:cs typeface="Times New Roman"/>
                <a:sym typeface="Times New Roman"/>
              </a:rPr>
              <a:t>Il corso pilota in Italia: gli incontri online 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7"/>
          <p:cNvSpPr txBox="1"/>
          <p:nvPr/>
        </p:nvSpPr>
        <p:spPr>
          <a:xfrm>
            <a:off x="274113" y="1776350"/>
            <a:ext cx="93684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1° incontro: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presentazione del progetto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(che cos’è, i partner, obiettivi, fasi e attività del progetto, i concetti guida)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2° incontro: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presentazione di 4 casi studio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sull’istruzione di base degli adulti nei paesi partner del progetto (Austria, Italia, Slovacchia, Svizzera)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3° incontro: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presentazione delle interviste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più significative condotte ad insegnanti che lavorano nell’istruzione di base per adulti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4° incontro: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selezione dei casi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 su cui lavoreremo durante il workshop;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coordinamento </a:t>
            </a:r>
            <a:r>
              <a:rPr lang="it-IT" sz="2300">
                <a:latin typeface="Times New Roman"/>
                <a:ea typeface="Times New Roman"/>
                <a:cs typeface="Times New Roman"/>
                <a:sym typeface="Times New Roman"/>
              </a:rPr>
              <a:t>delle attività di </a:t>
            </a:r>
            <a:r>
              <a:rPr lang="it-IT" sz="2300" b="1">
                <a:latin typeface="Times New Roman"/>
                <a:ea typeface="Times New Roman"/>
                <a:cs typeface="Times New Roman"/>
                <a:sym typeface="Times New Roman"/>
              </a:rPr>
              <a:t>condivisione di buone pratiche</a:t>
            </a: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>
            <a:spLocks noGrp="1"/>
          </p:cNvSpPr>
          <p:nvPr>
            <p:ph type="title"/>
          </p:nvPr>
        </p:nvSpPr>
        <p:spPr>
          <a:xfrm>
            <a:off x="504452" y="4856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>
                <a:latin typeface="Times New Roman"/>
                <a:ea typeface="Times New Roman"/>
                <a:cs typeface="Times New Roman"/>
                <a:sym typeface="Times New Roman"/>
              </a:rPr>
              <a:t>Il corso pilota in Italia: il workshop </a:t>
            </a:r>
            <a:endParaRPr sz="3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56113" y="1598700"/>
            <a:ext cx="93684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1° incontro: </a:t>
            </a:r>
            <a:r>
              <a:rPr lang="it-IT" sz="2100" b="1">
                <a:latin typeface="Times New Roman"/>
                <a:ea typeface="Times New Roman"/>
                <a:cs typeface="Times New Roman"/>
                <a:sym typeface="Times New Roman"/>
              </a:rPr>
              <a:t>sostenere la motivazione negli apprendenti adulti</a:t>
            </a: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 (attività di confronto e discussione sui casi selezionati in precedenza)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2° incontro: </a:t>
            </a:r>
            <a:r>
              <a:rPr lang="it-IT" sz="2100" b="1">
                <a:latin typeface="Times New Roman"/>
                <a:ea typeface="Times New Roman"/>
                <a:cs typeface="Times New Roman"/>
                <a:sym typeface="Times New Roman"/>
              </a:rPr>
              <a:t>l’alfabetizzazione degli adulti stranieri </a:t>
            </a: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it-IT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di confronto e discussione sui casi selezionati in precedenza, presentazione di attività efficaci con adulti analfabeti o bassamente scolarizzati)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3° incontro: </a:t>
            </a:r>
            <a:r>
              <a:rPr lang="it-IT" sz="2100" b="1">
                <a:latin typeface="Times New Roman"/>
                <a:ea typeface="Times New Roman"/>
                <a:cs typeface="Times New Roman"/>
                <a:sym typeface="Times New Roman"/>
              </a:rPr>
              <a:t>gestione dei gruppi interculturali</a:t>
            </a:r>
            <a:r>
              <a:rPr lang="it-IT" sz="21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it-IT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di confronto e discussione sui casi selezionati in precedenza, presentazione di metodi efficaci per la gestione dei gruppi interculturali)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9"/>
          <p:cNvSpPr txBox="1"/>
          <p:nvPr/>
        </p:nvSpPr>
        <p:spPr>
          <a:xfrm>
            <a:off x="1270750" y="382600"/>
            <a:ext cx="3183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 b="1">
                <a:latin typeface="Times New Roman"/>
                <a:ea typeface="Times New Roman"/>
                <a:cs typeface="Times New Roman"/>
                <a:sym typeface="Times New Roman"/>
              </a:rPr>
              <a:t>Riflessione: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59"/>
          <p:cNvSpPr/>
          <p:nvPr/>
        </p:nvSpPr>
        <p:spPr>
          <a:xfrm>
            <a:off x="1270750" y="1393725"/>
            <a:ext cx="3006000" cy="4058100"/>
          </a:xfrm>
          <a:prstGeom prst="foldedCorner">
            <a:avLst>
              <a:gd name="adj" fmla="val 16667"/>
            </a:avLst>
          </a:prstGeom>
          <a:solidFill>
            <a:srgbClr val="FFFD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9"/>
          <p:cNvSpPr txBox="1"/>
          <p:nvPr/>
        </p:nvSpPr>
        <p:spPr>
          <a:xfrm>
            <a:off x="1482625" y="1436025"/>
            <a:ext cx="2500500" cy="4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Puoi pensare ad un esempio di barriera all’apprendimento (cognitiva, psico-sociale o di contesto) che hai incontrato durante il tuo lavoro e a come hai provato ad affrontarla?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59"/>
          <p:cNvSpPr/>
          <p:nvPr/>
        </p:nvSpPr>
        <p:spPr>
          <a:xfrm>
            <a:off x="5508675" y="1436025"/>
            <a:ext cx="2648700" cy="4015800"/>
          </a:xfrm>
          <a:prstGeom prst="foldedCorner">
            <a:avLst>
              <a:gd name="adj" fmla="val 16667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9"/>
          <p:cNvSpPr txBox="1"/>
          <p:nvPr/>
        </p:nvSpPr>
        <p:spPr>
          <a:xfrm>
            <a:off x="5317375" y="1836375"/>
            <a:ext cx="25005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Puoi pensare ad un esempio in cui hai usato la pratica deliberata nel tuo lavoro o in altri contesti di vita?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504452" y="349055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>
                <a:latin typeface="Times New Roman"/>
                <a:ea typeface="Times New Roman"/>
                <a:cs typeface="Times New Roman"/>
                <a:sym typeface="Times New Roman"/>
              </a:rPr>
              <a:t>Aspettative e timori</a:t>
            </a:r>
            <a:endParaRPr sz="3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60"/>
          <p:cNvSpPr/>
          <p:nvPr/>
        </p:nvSpPr>
        <p:spPr>
          <a:xfrm>
            <a:off x="1120450" y="1530350"/>
            <a:ext cx="3730500" cy="2473200"/>
          </a:xfrm>
          <a:prstGeom prst="cloudCallout">
            <a:avLst>
              <a:gd name="adj1" fmla="val -23262"/>
              <a:gd name="adj2" fmla="val 67679"/>
            </a:avLst>
          </a:prstGeom>
          <a:solidFill>
            <a:srgbClr val="BB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0"/>
          <p:cNvSpPr/>
          <p:nvPr/>
        </p:nvSpPr>
        <p:spPr>
          <a:xfrm>
            <a:off x="5492925" y="1660125"/>
            <a:ext cx="3730500" cy="2616600"/>
          </a:xfrm>
          <a:prstGeom prst="cloudCallout">
            <a:avLst>
              <a:gd name="adj1" fmla="val 25605"/>
              <a:gd name="adj2" fmla="val 61782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0"/>
          <p:cNvSpPr txBox="1"/>
          <p:nvPr/>
        </p:nvSpPr>
        <p:spPr>
          <a:xfrm>
            <a:off x="1680650" y="2194150"/>
            <a:ext cx="2978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latin typeface="Times New Roman"/>
                <a:ea typeface="Times New Roman"/>
                <a:cs typeface="Times New Roman"/>
                <a:sym typeface="Times New Roman"/>
              </a:rPr>
              <a:t>Che cosa ti aspetti da questo corso?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60"/>
          <p:cNvSpPr txBox="1"/>
          <p:nvPr/>
        </p:nvSpPr>
        <p:spPr>
          <a:xfrm>
            <a:off x="6034825" y="2165675"/>
            <a:ext cx="2978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>
                <a:latin typeface="Times New Roman"/>
                <a:ea typeface="Times New Roman"/>
                <a:cs typeface="Times New Roman"/>
                <a:sym typeface="Times New Roman"/>
              </a:rPr>
              <a:t>Che timori hai invece rispetto a questa formazione?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>
            <a:off x="503640" y="540355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cosa facciamo</a:t>
            </a: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503650" y="1640515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Il Progetto garantisce ai beneficiari misure di accoglienza, informazione, accompagnamento, assistenza e orientamento </a:t>
            </a: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attraverso la costruzione, condivisa con i beneficiari, di progetti individualizzati finalizzati a un inserimento sociale nel territorio di riferimento e al raggiungimento di una possibile autonomia lavorativa e abitativa.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504452" y="4173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latin typeface="Times New Roman"/>
                <a:ea typeface="Times New Roman"/>
                <a:cs typeface="Times New Roman"/>
                <a:sym typeface="Times New Roman"/>
              </a:rPr>
              <a:t>Le attività di integrazione 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1"/>
          <p:cNvSpPr txBox="1"/>
          <p:nvPr/>
        </p:nvSpPr>
        <p:spPr>
          <a:xfrm>
            <a:off x="669525" y="1366400"/>
            <a:ext cx="90717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primo strumento di relazione e comunicazione che viene offerto ai beneficiari sono i </a:t>
            </a:r>
            <a:r>
              <a:rPr lang="it-IT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corsi di italiano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che favoriscono l’apprendimento della lingua italiana come veicolo di riuscita di tutto il percorso successivo.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ospiti vengono inoltre coinvolti in </a:t>
            </a:r>
            <a:r>
              <a:rPr lang="it-IT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iniziative di socializzazione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it-IT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didattiche non formali 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laboratori, corsi, anche gestiti da volontari,  per favorire la creazione di reti relazionali e la conoscenza e lo scambio con la cittadinanza.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percorso verso l’autonomia lavorativa è co-progettato con gli ospiti anche in base alle loro attitudini e competenze pregresse, nell’ottica di un orientamento professionale che, attraverso </a:t>
            </a:r>
            <a:r>
              <a:rPr lang="it-IT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corsi di formazione, esperienze di volontariato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it-IT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tirocini formativi</a:t>
            </a:r>
            <a:r>
              <a:rPr lang="it-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offra loro strumenti utili nella ricerca di un’occupazione stabile.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503651" y="226075"/>
            <a:ext cx="38004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00" b="1">
                <a:latin typeface="Times New Roman"/>
                <a:ea typeface="Times New Roman"/>
                <a:cs typeface="Times New Roman"/>
                <a:sym typeface="Times New Roman"/>
              </a:rPr>
              <a:t>Presentiamoci!</a:t>
            </a:r>
            <a:endParaRPr sz="4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503650" y="1018773"/>
            <a:ext cx="2447766" cy="2082942"/>
          </a:xfrm>
          <a:prstGeom prst="irregularSeal1">
            <a:avLst/>
          </a:prstGeom>
          <a:solidFill>
            <a:srgbClr val="FF7E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2"/>
          <p:cNvSpPr/>
          <p:nvPr/>
        </p:nvSpPr>
        <p:spPr>
          <a:xfrm>
            <a:off x="1680675" y="3101725"/>
            <a:ext cx="2691792" cy="2213568"/>
          </a:xfrm>
          <a:prstGeom prst="irregularSeal1">
            <a:avLst/>
          </a:prstGeom>
          <a:solidFill>
            <a:srgbClr val="FFFD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888125" y="1816563"/>
            <a:ext cx="188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>
                <a:latin typeface="Times New Roman"/>
                <a:ea typeface="Times New Roman"/>
                <a:cs typeface="Times New Roman"/>
                <a:sym typeface="Times New Roman"/>
              </a:rPr>
              <a:t>Dove lavori?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2227150" y="3694688"/>
            <a:ext cx="1885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latin typeface="Times New Roman"/>
                <a:ea typeface="Times New Roman"/>
                <a:cs typeface="Times New Roman"/>
                <a:sym typeface="Times New Roman"/>
              </a:rPr>
              <a:t>Che tipo di studenti hai?</a:t>
            </a:r>
            <a:endParaRPr sz="21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6135125" y="2031700"/>
            <a:ext cx="3945510" cy="3638844"/>
          </a:xfrm>
          <a:prstGeom prst="irregularSeal1">
            <a:avLst/>
          </a:prstGeom>
          <a:solidFill>
            <a:srgbClr val="72BFC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2"/>
          <p:cNvSpPr txBox="1"/>
          <p:nvPr/>
        </p:nvSpPr>
        <p:spPr>
          <a:xfrm>
            <a:off x="6939675" y="3020150"/>
            <a:ext cx="2336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Times New Roman"/>
                <a:ea typeface="Times New Roman"/>
                <a:cs typeface="Times New Roman"/>
                <a:sym typeface="Times New Roman"/>
              </a:rPr>
              <a:t>Quali sono i tuoi campi di interesse specifici nel campo dell'insegnamento?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3702924" y="710525"/>
            <a:ext cx="3252150" cy="3361392"/>
          </a:xfrm>
          <a:prstGeom prst="irregularSeal1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4003475" y="1531263"/>
            <a:ext cx="2227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latin typeface="Times New Roman"/>
                <a:ea typeface="Times New Roman"/>
                <a:cs typeface="Times New Roman"/>
                <a:sym typeface="Times New Roman"/>
              </a:rPr>
              <a:t>Quali sono le difficoltà che incontri più frequentemente?</a:t>
            </a:r>
            <a:r>
              <a:rPr lang="it-IT" sz="19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Bridging Barriers</a:t>
            </a:r>
            <a:endParaRPr sz="4400" b="1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16000" marR="0" lvl="0" indent="-247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Times New Roman"/>
              <a:buChar char="●"/>
            </a:pPr>
            <a:r>
              <a:rPr lang="it-IT" sz="29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È un progetto finanziato da Erasmus+, </a:t>
            </a:r>
            <a:endParaRPr sz="29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it-IT" sz="29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KA 204 (Partenariati strategici nell’</a:t>
            </a:r>
            <a:endParaRPr sz="29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it-IT" sz="29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educazione degli adulti)</a:t>
            </a:r>
            <a:endParaRPr sz="29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1474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9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6000" marR="0" lvl="0" indent="-247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Times New Roman"/>
              <a:buChar char="●"/>
            </a:pPr>
            <a:r>
              <a:rPr lang="it-IT" sz="290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Durata: Settembre 2019- febbraio 2022</a:t>
            </a:r>
            <a:endParaRPr sz="29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2025" y="1450950"/>
            <a:ext cx="2438353" cy="243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503640" y="2260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34"/>
          <p:cNvSpPr txBox="1"/>
          <p:nvPr/>
        </p:nvSpPr>
        <p:spPr>
          <a:xfrm>
            <a:off x="448975" y="1298075"/>
            <a:ext cx="8815200" cy="46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it-I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 research and consulting (Vienna, Austria) - ente capofila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06400" algn="l" rtl="0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it-I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 Innovative SozialProjekte (Graz, Austria)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2750" algn="l" rtl="0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●"/>
            </a:pPr>
            <a:r>
              <a:rPr lang="it-I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e-code (Krupina, Slovacchia)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it-I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SVEB Federazione Svizzera per la formazione continua (Zurigo, Svizzera)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it-IT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mondo nella città (Schio, Italia)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417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218152" y="308063"/>
            <a:ext cx="68739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 – research and consulting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925" y="2266987"/>
            <a:ext cx="1670774" cy="113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882" y="1982068"/>
            <a:ext cx="1553760" cy="111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3338" y="2010155"/>
            <a:ext cx="1612080" cy="1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2025" y="2195195"/>
            <a:ext cx="1526040" cy="97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5230" y="2675330"/>
            <a:ext cx="1670760" cy="105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35"/>
          <p:cNvGrpSpPr/>
          <p:nvPr/>
        </p:nvGrpSpPr>
        <p:grpSpPr>
          <a:xfrm>
            <a:off x="3052496" y="2907596"/>
            <a:ext cx="3292380" cy="1475804"/>
            <a:chOff x="3134520" y="2669040"/>
            <a:chExt cx="3646047" cy="1595291"/>
          </a:xfrm>
        </p:grpSpPr>
        <p:sp>
          <p:nvSpPr>
            <p:cNvPr id="195" name="Google Shape;195;p35"/>
            <p:cNvSpPr/>
            <p:nvPr/>
          </p:nvSpPr>
          <p:spPr>
            <a:xfrm>
              <a:off x="3928680" y="2669040"/>
              <a:ext cx="1904700" cy="1011900"/>
            </a:xfrm>
            <a:prstGeom prst="ellipse">
              <a:avLst/>
            </a:prstGeom>
            <a:noFill/>
            <a:ln w="9525" cap="flat" cmpd="sng">
              <a:solidFill>
                <a:srgbClr val="BCE2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learning</a:t>
              </a:r>
              <a:endParaRPr sz="18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3134520" y="3251520"/>
              <a:ext cx="1905000" cy="1011900"/>
            </a:xfrm>
            <a:prstGeom prst="ellipse">
              <a:avLst/>
            </a:prstGeom>
            <a:noFill/>
            <a:ln w="9525" cap="flat" cmpd="sng">
              <a:solidFill>
                <a:srgbClr val="BCE2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45000" rIns="36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knowledge</a:t>
              </a:r>
              <a:endParaRPr sz="18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4875867" y="3252731"/>
              <a:ext cx="1904700" cy="1011600"/>
            </a:xfrm>
            <a:prstGeom prst="ellipse">
              <a:avLst/>
            </a:prstGeom>
            <a:noFill/>
            <a:ln w="9525" cap="flat" cmpd="sng">
              <a:solidFill>
                <a:srgbClr val="BCE2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1E4649"/>
                  </a:solidFill>
                  <a:latin typeface="Arial"/>
                  <a:ea typeface="Arial"/>
                  <a:cs typeface="Arial"/>
                  <a:sym typeface="Arial"/>
                </a:rPr>
                <a:t>work</a:t>
              </a:r>
              <a:endParaRPr sz="1800" b="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8350" y="3962295"/>
            <a:ext cx="1658520" cy="103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60775" y="4570300"/>
            <a:ext cx="1588680" cy="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13355" y="4501975"/>
            <a:ext cx="1532520" cy="120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09775" y="4501980"/>
            <a:ext cx="152604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62340" y="4241465"/>
            <a:ext cx="1658520" cy="99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443950" y="1163550"/>
            <a:ext cx="9418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E’ un centro di ricerca fondato nel 2001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it-IT" sz="2000">
                <a:latin typeface="Times New Roman"/>
                <a:ea typeface="Times New Roman"/>
                <a:cs typeface="Times New Roman"/>
                <a:sym typeface="Times New Roman"/>
              </a:rPr>
              <a:t>15 dipendenti + un gruppo di ricercatori freelance ed esperti - equipe multidisciplinare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062349" y="151913"/>
            <a:ext cx="1258787" cy="125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Office PowerPoint</Application>
  <PresentationFormat>Personalizzato</PresentationFormat>
  <Paragraphs>264</Paragraphs>
  <Slides>34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Noto Sans Symbols</vt:lpstr>
      <vt:lpstr>Times New Roman</vt:lpstr>
      <vt:lpstr>Office Theme</vt:lpstr>
      <vt:lpstr>Office Theme</vt:lpstr>
      <vt:lpstr>Presentazione standard di PowerPoint</vt:lpstr>
      <vt:lpstr>Il Mondo nella città:  chi siamo </vt:lpstr>
      <vt:lpstr>Chi sono i nostri beneficiari </vt:lpstr>
      <vt:lpstr>Che cosa facciamo</vt:lpstr>
      <vt:lpstr>Le attività di integrazione  </vt:lpstr>
      <vt:lpstr>Presentiamoci!</vt:lpstr>
      <vt:lpstr>Presentazione standard di PowerPoint</vt:lpstr>
      <vt:lpstr>Partner</vt:lpstr>
      <vt:lpstr>3s – research and consulting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contesto </vt:lpstr>
      <vt:lpstr>Adult Basic Education (ABE) </vt:lpstr>
      <vt:lpstr>Presentazione standard di PowerPoint</vt:lpstr>
      <vt:lpstr>Presentazione standard di PowerPoint</vt:lpstr>
      <vt:lpstr>Bridging Barriers – Sviluppo di competenze innovative per insegnanti di istruzione base degli adulti in Europa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Peer learning</vt:lpstr>
      <vt:lpstr>Il corso pilota in Italia: </vt:lpstr>
      <vt:lpstr>Il corso pilota in Italia: gli incontri online </vt:lpstr>
      <vt:lpstr>Il corso pilota in Italia: il workshop </vt:lpstr>
      <vt:lpstr>Presentazione standard di PowerPoint</vt:lpstr>
      <vt:lpstr>Aspettative e timori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</dc:creator>
  <cp:lastModifiedBy>Elena</cp:lastModifiedBy>
  <cp:revision>1</cp:revision>
  <dcterms:modified xsi:type="dcterms:W3CDTF">2021-08-13T08:34:03Z</dcterms:modified>
</cp:coreProperties>
</file>