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3" r:id="rId2"/>
    <p:sldId id="771" r:id="rId3"/>
    <p:sldId id="783" r:id="rId4"/>
    <p:sldId id="784" r:id="rId5"/>
    <p:sldId id="787" r:id="rId6"/>
    <p:sldId id="790" r:id="rId7"/>
    <p:sldId id="785" r:id="rId8"/>
    <p:sldId id="789" r:id="rId9"/>
    <p:sldId id="767" r:id="rId10"/>
    <p:sldId id="654" r:id="rId11"/>
    <p:sldId id="772" r:id="rId12"/>
    <p:sldId id="259" r:id="rId13"/>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FF88"/>
    <a:srgbClr val="D93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7" autoAdjust="0"/>
    <p:restoredTop sz="89767" autoAdjust="0"/>
  </p:normalViewPr>
  <p:slideViewPr>
    <p:cSldViewPr snapToGrid="0">
      <p:cViewPr>
        <p:scale>
          <a:sx n="125" d="100"/>
          <a:sy n="125" d="100"/>
        </p:scale>
        <p:origin x="1236"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4" d="100"/>
          <a:sy n="124" d="100"/>
        </p:scale>
        <p:origin x="4104" y="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041A97F-717D-47EF-8548-32EA2A8CE112}" type="datetimeFigureOut">
              <a:rPr lang="de-AT" smtClean="0"/>
              <a:t>31.05.2021</a:t>
            </a:fld>
            <a:endParaRPr lang="de-AT"/>
          </a:p>
        </p:txBody>
      </p:sp>
      <p:sp>
        <p:nvSpPr>
          <p:cNvPr id="4" name="Folienbildplatzhalt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58F9384-D40C-466E-B166-84650F8F3EDC}" type="slidenum">
              <a:rPr lang="de-AT" smtClean="0"/>
              <a:t>‹Nr.›</a:t>
            </a:fld>
            <a:endParaRPr lang="de-AT"/>
          </a:p>
        </p:txBody>
      </p:sp>
    </p:spTree>
    <p:extLst>
      <p:ext uri="{BB962C8B-B14F-4D97-AF65-F5344CB8AC3E}">
        <p14:creationId xmlns:p14="http://schemas.microsoft.com/office/powerpoint/2010/main" val="46560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42E3DD28-36C6-4240-80D1-4ABA25DCAFC8}" type="slidenum">
              <a:rPr lang="en-GB" smtClean="0"/>
              <a:t>1</a:t>
            </a:fld>
            <a:endParaRPr lang="en-GB"/>
          </a:p>
        </p:txBody>
      </p:sp>
    </p:spTree>
    <p:extLst>
      <p:ext uri="{BB962C8B-B14F-4D97-AF65-F5344CB8AC3E}">
        <p14:creationId xmlns:p14="http://schemas.microsoft.com/office/powerpoint/2010/main" val="1754766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9A2EE28-7753-45C1-9CD9-E3D6CA08B9E5}"/>
              </a:ext>
            </a:extLst>
          </p:cNvPr>
          <p:cNvSpPr txBox="1">
            <a:spLocks noGrp="1" noChangeArrowheads="1"/>
          </p:cNvSpPr>
          <p:nvPr/>
        </p:nvSpPr>
        <p:spPr bwMode="auto">
          <a:xfrm>
            <a:off x="3852016" y="9430306"/>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0ECC81-57A7-4870-9FBB-721E3DAC9B12}" type="slidenum">
              <a:rPr kumimoji="0" lang="de-AT"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AT"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67" name="Rectangle 2">
            <a:extLst>
              <a:ext uri="{FF2B5EF4-FFF2-40B4-BE49-F238E27FC236}">
                <a16:creationId xmlns:a16="http://schemas.microsoft.com/office/drawing/2014/main" id="{63079502-E0FD-4794-8D4F-4017E6A58AFD}"/>
              </a:ext>
            </a:extLst>
          </p:cNvPr>
          <p:cNvSpPr>
            <a:spLocks noGrp="1" noRot="1" noChangeAspect="1" noChangeArrowheads="1" noTextEdit="1"/>
          </p:cNvSpPr>
          <p:nvPr>
            <p:ph type="sldImg"/>
          </p:nvPr>
        </p:nvSpPr>
        <p:spPr>
          <a:xfrm>
            <a:off x="1165225" y="1241425"/>
            <a:ext cx="4467225" cy="3349625"/>
          </a:xfrm>
          <a:ln/>
        </p:spPr>
      </p:sp>
      <p:sp>
        <p:nvSpPr>
          <p:cNvPr id="36868" name="Rectangle 3">
            <a:extLst>
              <a:ext uri="{FF2B5EF4-FFF2-40B4-BE49-F238E27FC236}">
                <a16:creationId xmlns:a16="http://schemas.microsoft.com/office/drawing/2014/main" id="{3B2F50E1-D6C9-4BAC-B428-E6E5F29C0858}"/>
              </a:ext>
            </a:extLst>
          </p:cNvPr>
          <p:cNvSpPr>
            <a:spLocks noGrp="1" noChangeArrowheads="1"/>
          </p:cNvSpPr>
          <p:nvPr>
            <p:ph type="body" idx="1"/>
          </p:nvPr>
        </p:nvSpPr>
        <p:spPr>
          <a:xfrm>
            <a:off x="679768" y="4715154"/>
            <a:ext cx="5801627" cy="47134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lstStyle/>
          <a:p>
            <a:pPr eaLnBrk="1" hangingPunct="1"/>
            <a:endParaRPr lang="en-GB" altLang="de-DE" sz="1100" noProof="0" dirty="0">
              <a:latin typeface="Univers" panose="020B0503020202020204" pitchFamily="34" charset="0"/>
              <a:cs typeface="Arial" panose="020B0604020202020204" pitchFamily="34" charset="0"/>
            </a:endParaRPr>
          </a:p>
        </p:txBody>
      </p:sp>
    </p:spTree>
    <p:extLst>
      <p:ext uri="{BB962C8B-B14F-4D97-AF65-F5344CB8AC3E}">
        <p14:creationId xmlns:p14="http://schemas.microsoft.com/office/powerpoint/2010/main" val="1026626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658F9384-D40C-466E-B166-84650F8F3EDC}" type="slidenum">
              <a:rPr lang="de-AT" smtClean="0"/>
              <a:t>11</a:t>
            </a:fld>
            <a:endParaRPr lang="de-AT"/>
          </a:p>
        </p:txBody>
      </p:sp>
    </p:spTree>
    <p:extLst>
      <p:ext uri="{BB962C8B-B14F-4D97-AF65-F5344CB8AC3E}">
        <p14:creationId xmlns:p14="http://schemas.microsoft.com/office/powerpoint/2010/main" val="2069344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658F9384-D40C-466E-B166-84650F8F3EDC}" type="slidenum">
              <a:rPr lang="de-AT" smtClean="0"/>
              <a:t>12</a:t>
            </a:fld>
            <a:endParaRPr lang="de-AT"/>
          </a:p>
        </p:txBody>
      </p:sp>
    </p:spTree>
    <p:extLst>
      <p:ext uri="{BB962C8B-B14F-4D97-AF65-F5344CB8AC3E}">
        <p14:creationId xmlns:p14="http://schemas.microsoft.com/office/powerpoint/2010/main" val="1097505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658F9384-D40C-466E-B166-84650F8F3EDC}" type="slidenum">
              <a:rPr lang="de-AT" smtClean="0"/>
              <a:t>2</a:t>
            </a:fld>
            <a:endParaRPr lang="de-AT"/>
          </a:p>
        </p:txBody>
      </p:sp>
    </p:spTree>
    <p:extLst>
      <p:ext uri="{BB962C8B-B14F-4D97-AF65-F5344CB8AC3E}">
        <p14:creationId xmlns:p14="http://schemas.microsoft.com/office/powerpoint/2010/main" val="1057772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658F9384-D40C-466E-B166-84650F8F3EDC}" type="slidenum">
              <a:rPr lang="de-AT" smtClean="0"/>
              <a:t>3</a:t>
            </a:fld>
            <a:endParaRPr lang="de-AT"/>
          </a:p>
        </p:txBody>
      </p:sp>
    </p:spTree>
    <p:extLst>
      <p:ext uri="{BB962C8B-B14F-4D97-AF65-F5344CB8AC3E}">
        <p14:creationId xmlns:p14="http://schemas.microsoft.com/office/powerpoint/2010/main" val="2657579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p:spPr>
      </p:sp>
      <p:sp>
        <p:nvSpPr>
          <p:cNvPr id="3" name="Notizenplatzhalter 2"/>
          <p:cNvSpPr>
            <a:spLocks noGrp="1"/>
          </p:cNvSpPr>
          <p:nvPr>
            <p:ph type="body" idx="1"/>
          </p:nvPr>
        </p:nvSpPr>
        <p:spPr/>
        <p:txBody>
          <a:bodyPr/>
          <a:lstStyle/>
          <a:p>
            <a:pPr lvl="0"/>
            <a:r>
              <a:rPr lang="de-AT" sz="1200" kern="1200" dirty="0" smtClean="0">
                <a:solidFill>
                  <a:schemeClr val="tx1"/>
                </a:solidFill>
                <a:effectLst/>
                <a:latin typeface="+mn-lt"/>
                <a:ea typeface="+mn-ea"/>
                <a:cs typeface="+mn-cs"/>
              </a:rPr>
              <a:t>Barrieren bei der Bewältigung bestimmter </a:t>
            </a:r>
            <a:r>
              <a:rPr lang="de-AT" sz="1200" b="1" kern="1200" dirty="0" smtClean="0">
                <a:solidFill>
                  <a:schemeClr val="tx1"/>
                </a:solidFill>
                <a:effectLst/>
                <a:latin typeface="+mn-lt"/>
                <a:ea typeface="+mn-ea"/>
                <a:cs typeface="+mn-cs"/>
              </a:rPr>
              <a:t>kognitiver Aufgaben</a:t>
            </a:r>
            <a:r>
              <a:rPr lang="de-AT" sz="1200" kern="1200" dirty="0" smtClean="0">
                <a:solidFill>
                  <a:schemeClr val="tx1"/>
                </a:solidFill>
                <a:effectLst/>
                <a:latin typeface="+mn-lt"/>
                <a:ea typeface="+mn-ea"/>
                <a:cs typeface="+mn-cs"/>
              </a:rPr>
              <a:t>, die erforderlich sind, um beim Lesen/Schreiben/Zweitspracherwerb/Zählen einen bestimmten Schritt vorwärts zu machen, was weitere Fortschritte auch in anderen Bereichen behindern kann </a:t>
            </a:r>
          </a:p>
          <a:p>
            <a:pPr lvl="0"/>
            <a:endParaRPr lang="de-AT" sz="1200" kern="1200" dirty="0" smtClean="0">
              <a:solidFill>
                <a:schemeClr val="tx1"/>
              </a:solidFill>
              <a:effectLst/>
              <a:latin typeface="+mn-lt"/>
              <a:ea typeface="+mn-ea"/>
              <a:cs typeface="+mn-cs"/>
            </a:endParaRPr>
          </a:p>
          <a:p>
            <a:pPr lvl="0"/>
            <a:r>
              <a:rPr lang="de-AT" sz="1200" kern="1200" dirty="0" smtClean="0">
                <a:solidFill>
                  <a:schemeClr val="tx1"/>
                </a:solidFill>
                <a:effectLst/>
                <a:latin typeface="+mn-lt"/>
                <a:ea typeface="+mn-ea"/>
                <a:cs typeface="+mn-cs"/>
              </a:rPr>
              <a:t>Barrieren, die mit einem Mangel an w</a:t>
            </a:r>
            <a:r>
              <a:rPr lang="de-AT" sz="1200" b="1" kern="1200" dirty="0" smtClean="0">
                <a:solidFill>
                  <a:schemeClr val="tx1"/>
                </a:solidFill>
                <a:effectLst/>
                <a:latin typeface="+mn-lt"/>
                <a:ea typeface="+mn-ea"/>
                <a:cs typeface="+mn-cs"/>
              </a:rPr>
              <a:t>ahrgenommener Nützlichkeit/einem Mangel an bedeutungsvollem Kontext</a:t>
            </a:r>
            <a:r>
              <a:rPr lang="de-AT" sz="1200" kern="1200" dirty="0" smtClean="0">
                <a:solidFill>
                  <a:schemeClr val="tx1"/>
                </a:solidFill>
                <a:effectLst/>
                <a:latin typeface="+mn-lt"/>
                <a:ea typeface="+mn-ea"/>
                <a:cs typeface="+mn-cs"/>
              </a:rPr>
              <a:t> zusammenhängen und eine bessere Einordnung der Lernaufgabe in den Kontext des eigenen Lebens erfordern.</a:t>
            </a:r>
          </a:p>
          <a:p>
            <a:pPr lvl="0"/>
            <a:endParaRPr lang="de-AT" sz="1200" kern="1200" dirty="0" smtClean="0">
              <a:solidFill>
                <a:schemeClr val="tx1"/>
              </a:solidFill>
              <a:effectLst/>
              <a:latin typeface="+mn-lt"/>
              <a:ea typeface="+mn-ea"/>
              <a:cs typeface="+mn-cs"/>
            </a:endParaRPr>
          </a:p>
          <a:p>
            <a:pPr lvl="0"/>
            <a:r>
              <a:rPr lang="de-AT" sz="1200" kern="1200" dirty="0" smtClean="0">
                <a:solidFill>
                  <a:schemeClr val="tx1"/>
                </a:solidFill>
                <a:effectLst/>
                <a:latin typeface="+mn-lt"/>
                <a:ea typeface="+mn-ea"/>
                <a:cs typeface="+mn-cs"/>
              </a:rPr>
              <a:t>Barrieren im Zusammenhang mit </a:t>
            </a:r>
            <a:r>
              <a:rPr lang="de-AT" sz="1200" b="1" kern="1200" dirty="0" smtClean="0">
                <a:solidFill>
                  <a:schemeClr val="tx1"/>
                </a:solidFill>
                <a:effectLst/>
                <a:latin typeface="+mn-lt"/>
                <a:ea typeface="+mn-ea"/>
                <a:cs typeface="+mn-cs"/>
              </a:rPr>
              <a:t>psycho-sozialen Aufgaben</a:t>
            </a:r>
            <a:r>
              <a:rPr lang="de-AT" sz="1200" kern="1200" dirty="0" smtClean="0">
                <a:solidFill>
                  <a:schemeClr val="tx1"/>
                </a:solidFill>
                <a:effectLst/>
                <a:latin typeface="+mn-lt"/>
                <a:ea typeface="+mn-ea"/>
                <a:cs typeface="+mn-cs"/>
              </a:rPr>
              <a:t>, die erforderlich sind, um a) einen (organisierten) Lernprozess zu bestehen, b) sich innerhalb einer Gruppe zu befinden und mit ihren Mitgliedern in Beziehung zu stehen, einschließlich des </a:t>
            </a:r>
            <a:r>
              <a:rPr lang="de-AT" sz="1200" b="1" kern="1200" dirty="0" smtClean="0">
                <a:solidFill>
                  <a:schemeClr val="tx1"/>
                </a:solidFill>
                <a:effectLst/>
                <a:latin typeface="+mn-lt"/>
                <a:ea typeface="+mn-ea"/>
                <a:cs typeface="+mn-cs"/>
              </a:rPr>
              <a:t>Lehrers</a:t>
            </a:r>
            <a:r>
              <a:rPr lang="de-AT" sz="1200" kern="1200" dirty="0" smtClean="0">
                <a:solidFill>
                  <a:schemeClr val="tx1"/>
                </a:solidFill>
                <a:effectLst/>
                <a:latin typeface="+mn-lt"/>
                <a:ea typeface="+mn-ea"/>
                <a:cs typeface="+mn-cs"/>
              </a:rPr>
              <a:t> oder der aktuellen </a:t>
            </a:r>
            <a:r>
              <a:rPr lang="de-AT" sz="1200" b="1" kern="1200" dirty="0" smtClean="0">
                <a:solidFill>
                  <a:schemeClr val="tx1"/>
                </a:solidFill>
                <a:effectLst/>
                <a:latin typeface="+mn-lt"/>
                <a:ea typeface="+mn-ea"/>
                <a:cs typeface="+mn-cs"/>
              </a:rPr>
              <a:t>Störungs- und Stressfaktoren</a:t>
            </a:r>
            <a:r>
              <a:rPr lang="de-AT" sz="1200" kern="1200" dirty="0" smtClean="0">
                <a:solidFill>
                  <a:schemeClr val="tx1"/>
                </a:solidFill>
                <a:effectLst/>
                <a:latin typeface="+mn-lt"/>
                <a:ea typeface="+mn-ea"/>
                <a:cs typeface="+mn-cs"/>
              </a:rPr>
              <a:t>, die sich aus der Lebensstruktur eines Teilnehmers ergeben.</a:t>
            </a:r>
          </a:p>
          <a:p>
            <a:endParaRPr lang="de-DE" noProof="0" dirty="0" smtClean="0"/>
          </a:p>
          <a:p>
            <a:endParaRPr lang="de-DE" noProof="0" dirty="0" smtClean="0"/>
          </a:p>
          <a:p>
            <a:endParaRPr lang="de-DE" noProof="0" dirty="0" smtClean="0"/>
          </a:p>
          <a:p>
            <a:r>
              <a:rPr lang="de-DE" noProof="0" dirty="0" smtClean="0"/>
              <a:t>Lernende haben unterschiedliche Bedürfnisse und stehen möglicherweise vor unterschiedlichen Herausforderungen oder Barrieren, um Fortschritte zu machen. </a:t>
            </a:r>
          </a:p>
          <a:p>
            <a:endParaRPr lang="de-DE" noProof="0" dirty="0" smtClean="0"/>
          </a:p>
          <a:p>
            <a:endParaRPr lang="de-DE" noProof="0" dirty="0" smtClean="0"/>
          </a:p>
          <a:p>
            <a:r>
              <a:rPr lang="de-DE" noProof="0" dirty="0" smtClean="0"/>
              <a:t>Um ihnen zu ermöglichen, im Kurs zu bleiben, muss der Kurs ein nachhaltiges Angebot garantieren:</a:t>
            </a:r>
            <a:r>
              <a:rPr lang="de-DE" baseline="0" noProof="0" dirty="0" smtClean="0"/>
              <a:t> </a:t>
            </a:r>
            <a:r>
              <a:rPr lang="de-DE" noProof="0" dirty="0" smtClean="0"/>
              <a:t> </a:t>
            </a:r>
          </a:p>
          <a:p>
            <a:endParaRPr lang="de-DE" noProof="0" dirty="0" smtClean="0"/>
          </a:p>
          <a:p>
            <a:r>
              <a:rPr lang="de-DE" noProof="0" dirty="0" smtClean="0"/>
              <a:t>Einen Rahmen, der auf die psycho-sozialen Bedürfnisse der Teilnehmer eingeht und es ihnen ermöglicht, und sich weiterzuentwickeln</a:t>
            </a:r>
          </a:p>
          <a:p>
            <a:pPr marL="171450" indent="-171450">
              <a:buFont typeface="Arial" panose="020B0604020202020204" pitchFamily="34" charset="0"/>
              <a:buChar char="•"/>
            </a:pPr>
            <a:r>
              <a:rPr lang="de-DE" noProof="0" dirty="0" smtClean="0"/>
              <a:t>ein Weg, um das Gelernte unmittelbar nutzbar zu machen, so dass Motivation in schwierigen Phasen</a:t>
            </a:r>
            <a:r>
              <a:rPr lang="de-DE" baseline="0" noProof="0" dirty="0" smtClean="0"/>
              <a:t> </a:t>
            </a:r>
            <a:r>
              <a:rPr lang="de-DE" noProof="0" dirty="0" smtClean="0"/>
              <a:t>aufrechterhalten werden kann</a:t>
            </a:r>
          </a:p>
          <a:p>
            <a:pPr marL="171450" indent="-171450">
              <a:buFont typeface="Arial" panose="020B0604020202020204" pitchFamily="34" charset="0"/>
              <a:buChar char="•"/>
            </a:pPr>
            <a:r>
              <a:rPr lang="de-DE" noProof="0" dirty="0" smtClean="0"/>
              <a:t>ein Rahmen, der geeignete Aufgaben bereitstellt, wobei zu berücksichtigen ist, dass auch eher elementare Aufgaben Schwierigkeiten enthalten können, die von den Teilnehmern nicht ohne spezifische Unterstützung bewältigt werden können. </a:t>
            </a:r>
          </a:p>
          <a:p>
            <a:endParaRPr lang="de-DE" noProof="0" dirty="0" smtClean="0"/>
          </a:p>
          <a:p>
            <a:r>
              <a:rPr lang="de-DE" noProof="0" dirty="0" smtClean="0"/>
              <a:t>Die Bereitstellung dieses Angebots erfordert ein hohes Maß an professioneller Kompetenz auf Seiten der Praktiker. </a:t>
            </a:r>
          </a:p>
          <a:p>
            <a:endParaRPr lang="de-DE" noProof="0" dirty="0" smtClean="0"/>
          </a:p>
          <a:p>
            <a:r>
              <a:rPr lang="de-DE" noProof="0" dirty="0" smtClean="0"/>
              <a:t>Erwachsenenbildner müssen in der Lage sein, zu erkennen,</a:t>
            </a:r>
          </a:p>
          <a:p>
            <a:pPr marL="171450" indent="-171450">
              <a:buFont typeface="Arial" panose="020B0604020202020204" pitchFamily="34" charset="0"/>
              <a:buChar char="•"/>
            </a:pPr>
            <a:r>
              <a:rPr lang="de-DE" noProof="0" dirty="0" smtClean="0"/>
              <a:t>welche Art von Intervention hilfreich sein könnte</a:t>
            </a:r>
          </a:p>
          <a:p>
            <a:pPr marL="171450" indent="-171450">
              <a:buFont typeface="Arial" panose="020B0604020202020204" pitchFamily="34" charset="0"/>
              <a:buChar char="•"/>
            </a:pPr>
            <a:r>
              <a:rPr lang="de-DE" noProof="0" dirty="0" smtClean="0"/>
              <a:t>geeignete Übungen zur Überwindung der Schwierigkeiten vorzuschlagen</a:t>
            </a:r>
          </a:p>
          <a:p>
            <a:pPr marL="171450" indent="-171450">
              <a:buFont typeface="Arial" panose="020B0604020202020204" pitchFamily="34" charset="0"/>
              <a:buChar char="•"/>
            </a:pPr>
            <a:r>
              <a:rPr lang="de-DE" noProof="0" dirty="0" smtClean="0"/>
              <a:t>gemeinsam mit den Teilnehmern zu sehen, ob die Intervention erfolgreich war. </a:t>
            </a:r>
          </a:p>
          <a:p>
            <a:pPr marL="171450" indent="-171450">
              <a:buFont typeface="Arial" panose="020B0604020202020204" pitchFamily="34" charset="0"/>
              <a:buChar char="•"/>
            </a:pPr>
            <a:r>
              <a:rPr lang="de-DE" noProof="0" dirty="0" smtClean="0"/>
              <a:t>Wir schlagen vor, dieses Kernelement professioneller Praxis in der Erwachsenengrundbildung als 'Deliberate Practice' zu verstehen. </a:t>
            </a:r>
          </a:p>
          <a:p>
            <a:endParaRPr lang="de-DE" noProof="0" dirty="0" smtClean="0"/>
          </a:p>
          <a:p>
            <a:r>
              <a:rPr lang="de-DE" noProof="0" dirty="0" smtClean="0"/>
              <a:t>In der vorliegenden Präsentation wird das Konzept der "Deliberate Practice" vorgestellt</a:t>
            </a:r>
          </a:p>
        </p:txBody>
      </p:sp>
      <p:sp>
        <p:nvSpPr>
          <p:cNvPr id="4" name="Foliennummernplatzhalter 3"/>
          <p:cNvSpPr>
            <a:spLocks noGrp="1"/>
          </p:cNvSpPr>
          <p:nvPr>
            <p:ph type="sldNum" sz="quarter" idx="10"/>
          </p:nvPr>
        </p:nvSpPr>
        <p:spPr/>
        <p:txBody>
          <a:bodyPr/>
          <a:lstStyle/>
          <a:p>
            <a:fld id="{668E3DBF-582E-4190-80CB-5ADC6E813C18}" type="slidenum">
              <a:rPr lang="en-GB" smtClean="0"/>
              <a:pPr/>
              <a:t>4</a:t>
            </a:fld>
            <a:endParaRPr lang="en-GB"/>
          </a:p>
        </p:txBody>
      </p:sp>
    </p:spTree>
    <p:extLst>
      <p:ext uri="{BB962C8B-B14F-4D97-AF65-F5344CB8AC3E}">
        <p14:creationId xmlns:p14="http://schemas.microsoft.com/office/powerpoint/2010/main" val="1964535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668E3DBF-582E-4190-80CB-5ADC6E813C18}" type="slidenum">
              <a:rPr lang="en-GB" smtClean="0"/>
              <a:pPr/>
              <a:t>5</a:t>
            </a:fld>
            <a:endParaRPr lang="en-GB"/>
          </a:p>
        </p:txBody>
      </p:sp>
    </p:spTree>
    <p:extLst>
      <p:ext uri="{BB962C8B-B14F-4D97-AF65-F5344CB8AC3E}">
        <p14:creationId xmlns:p14="http://schemas.microsoft.com/office/powerpoint/2010/main" val="339191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p:spPr>
      </p:sp>
      <p:sp>
        <p:nvSpPr>
          <p:cNvPr id="3" name="Notizenplatzhalter 2"/>
          <p:cNvSpPr>
            <a:spLocks noGrp="1"/>
          </p:cNvSpPr>
          <p:nvPr>
            <p:ph type="body" idx="1"/>
          </p:nvPr>
        </p:nvSpPr>
        <p:spPr/>
        <p:txBody>
          <a:bodyPr/>
          <a:lstStyle/>
          <a:p>
            <a:r>
              <a:rPr lang="en-GB" noProof="0" dirty="0"/>
              <a:t>Participants in adult basic education can certainly be mapped according to their key learning needs and their key tasks and challenges, stemming from their current life situations. </a:t>
            </a:r>
          </a:p>
          <a:p>
            <a:endParaRPr lang="en-GB" noProof="0" dirty="0"/>
          </a:p>
          <a:p>
            <a:r>
              <a:rPr lang="en-GB" noProof="0" dirty="0"/>
              <a:t>Their needs can be roughly in line with what is anticipated for practically any participant in adult learning. However, in many cases, their requirements for participating in a course might be more specific and requiring a more tailored approach for allowing them successful participation. </a:t>
            </a:r>
          </a:p>
          <a:p>
            <a:endParaRPr lang="en-GB" noProof="0" dirty="0"/>
          </a:p>
          <a:p>
            <a:r>
              <a:rPr lang="en-GB" noProof="0" dirty="0"/>
              <a:t>Speaking of their learning needs in the content domains like literacy or numeracy, participants also differ with some participants profiting from a broad set of teaching provided, while others are in need of one-to-one highly tailored provision, so that they can hope to overcome learning barriers which have been blocking much of progress in the past. </a:t>
            </a:r>
          </a:p>
        </p:txBody>
      </p:sp>
      <p:sp>
        <p:nvSpPr>
          <p:cNvPr id="4" name="Foliennummernplatzhalter 3"/>
          <p:cNvSpPr>
            <a:spLocks noGrp="1"/>
          </p:cNvSpPr>
          <p:nvPr>
            <p:ph type="sldNum" sz="quarter" idx="5"/>
          </p:nvPr>
        </p:nvSpPr>
        <p:spPr/>
        <p:txBody>
          <a:bodyPr/>
          <a:lstStyle/>
          <a:p>
            <a:fld id="{658F9384-D40C-466E-B166-84650F8F3EDC}" type="slidenum">
              <a:rPr lang="de-AT" smtClean="0"/>
              <a:t>6</a:t>
            </a:fld>
            <a:endParaRPr lang="de-AT"/>
          </a:p>
        </p:txBody>
      </p:sp>
    </p:spTree>
    <p:extLst>
      <p:ext uri="{BB962C8B-B14F-4D97-AF65-F5344CB8AC3E}">
        <p14:creationId xmlns:p14="http://schemas.microsoft.com/office/powerpoint/2010/main" val="1725201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p:spPr>
      </p:sp>
      <p:sp>
        <p:nvSpPr>
          <p:cNvPr id="3" name="Notizenplatzhalter 2"/>
          <p:cNvSpPr>
            <a:spLocks noGrp="1"/>
          </p:cNvSpPr>
          <p:nvPr>
            <p:ph type="body" idx="1"/>
          </p:nvPr>
        </p:nvSpPr>
        <p:spPr/>
        <p:txBody>
          <a:bodyPr/>
          <a:lstStyle/>
          <a:p>
            <a:r>
              <a:rPr lang="de-DE" noProof="0" dirty="0" smtClean="0"/>
              <a:t>Das Konzept von "</a:t>
            </a:r>
            <a:r>
              <a:rPr lang="de-DE" noProof="0" dirty="0" err="1" smtClean="0"/>
              <a:t>deliberate</a:t>
            </a:r>
            <a:r>
              <a:rPr lang="de-DE" noProof="0" dirty="0" smtClean="0"/>
              <a:t> </a:t>
            </a:r>
            <a:r>
              <a:rPr lang="de-DE" noProof="0" dirty="0" err="1" smtClean="0"/>
              <a:t>practice</a:t>
            </a:r>
            <a:r>
              <a:rPr lang="de-DE" noProof="0" dirty="0" smtClean="0"/>
              <a:t>" ist vor allem mit der Arbeit des schwedischen Psychologen Anders Ericsson verbunden.</a:t>
            </a:r>
          </a:p>
          <a:p>
            <a:r>
              <a:rPr lang="de-DE" noProof="0" dirty="0" smtClean="0"/>
              <a:t>Er meint, dass in jedem Bereich Expertenleistungen möglich ist, die für Laien unerreichbar sind. </a:t>
            </a:r>
          </a:p>
          <a:p>
            <a:r>
              <a:rPr lang="de-DE" noProof="0" dirty="0" smtClean="0"/>
              <a:t>Er interessierte sich dafür, zu rekonstruieren, wie diese Expertise erreicht wurden. Wie erwerben Experten ihr hohes Niveau?</a:t>
            </a:r>
          </a:p>
          <a:p>
            <a:endParaRPr lang="de-DE" noProof="0" dirty="0" smtClean="0"/>
          </a:p>
          <a:p>
            <a:r>
              <a:rPr lang="de-DE" noProof="0" dirty="0" smtClean="0"/>
              <a:t>Ericsson geht von der Annahme aus, dass "Übung den Meister macht", was im Englischen keine Entsprechung hat. </a:t>
            </a:r>
          </a:p>
          <a:p>
            <a:r>
              <a:rPr lang="de-DE" noProof="0" dirty="0" smtClean="0"/>
              <a:t>Allerdings führen mehr Übungen - mehr vom Gleichen - typischerweise nicht zu einem höheren Niveau der Kompetenz.</a:t>
            </a:r>
          </a:p>
          <a:p>
            <a:endParaRPr lang="de-DE" noProof="0" dirty="0" smtClean="0"/>
          </a:p>
          <a:p>
            <a:r>
              <a:rPr lang="de-DE" noProof="0" dirty="0" smtClean="0"/>
              <a:t>In einer Studie beobachtete er Studenten, die ein Instrument spielten, über längere Zeiträume und maß ihre Anstrengungen und den erzielten Fortschritt. Wenn sie </a:t>
            </a:r>
            <a:r>
              <a:rPr lang="de-DE" noProof="0" dirty="0" err="1" smtClean="0"/>
              <a:t>ledoglivh</a:t>
            </a:r>
            <a:r>
              <a:rPr lang="de-DE" noProof="0" dirty="0" smtClean="0"/>
              <a:t>  mehr Zeit in das Üben investierten, blieben ihre Fortschritte begrenzt.</a:t>
            </a:r>
            <a:r>
              <a:rPr lang="de-DE" baseline="0" noProof="0" dirty="0" smtClean="0"/>
              <a:t> </a:t>
            </a:r>
            <a:r>
              <a:rPr lang="de-DE" noProof="0" dirty="0" smtClean="0"/>
              <a:t>Nur wenn sie Expertinnen-Vorschläge befolgten, technische Schwierigkeit in einem Stück zu überwinden, befähigte sie zu</a:t>
            </a:r>
            <a:r>
              <a:rPr lang="de-DE" baseline="0" noProof="0" dirty="0" smtClean="0"/>
              <a:t> </a:t>
            </a:r>
            <a:r>
              <a:rPr lang="de-DE" noProof="0" dirty="0" smtClean="0"/>
              <a:t>Fortschritten. Nicht die Anzahl der Übungsstunden, sondern die Effektivität der gegebenen Hinweise und die Bereitschaft, den Vorschlag auszuprobieren und das Ergebnis zu reflektieren, erwiesen sich als effektiv für Lernfortschritte.</a:t>
            </a:r>
            <a:endParaRPr lang="en-GB" noProof="0" dirty="0"/>
          </a:p>
          <a:p>
            <a:r>
              <a:rPr lang="en-GB" noProof="0" dirty="0"/>
              <a:t> </a:t>
            </a:r>
          </a:p>
          <a:p>
            <a:endParaRPr lang="en-GB" noProof="0" dirty="0"/>
          </a:p>
          <a:p>
            <a:endParaRPr lang="de-AT" dirty="0"/>
          </a:p>
        </p:txBody>
      </p:sp>
      <p:sp>
        <p:nvSpPr>
          <p:cNvPr id="4" name="Foliennummernplatzhalter 3"/>
          <p:cNvSpPr>
            <a:spLocks noGrp="1"/>
          </p:cNvSpPr>
          <p:nvPr>
            <p:ph type="sldNum" sz="quarter" idx="10"/>
          </p:nvPr>
        </p:nvSpPr>
        <p:spPr/>
        <p:txBody>
          <a:bodyPr/>
          <a:lstStyle/>
          <a:p>
            <a:fld id="{668E3DBF-582E-4190-80CB-5ADC6E813C18}" type="slidenum">
              <a:rPr lang="en-GB" smtClean="0"/>
              <a:pPr/>
              <a:t>7</a:t>
            </a:fld>
            <a:endParaRPr lang="en-GB"/>
          </a:p>
        </p:txBody>
      </p:sp>
    </p:spTree>
    <p:extLst>
      <p:ext uri="{BB962C8B-B14F-4D97-AF65-F5344CB8AC3E}">
        <p14:creationId xmlns:p14="http://schemas.microsoft.com/office/powerpoint/2010/main" val="1266785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658F9384-D40C-466E-B166-84650F8F3EDC}" type="slidenum">
              <a:rPr lang="de-AT" smtClean="0"/>
              <a:t>8</a:t>
            </a:fld>
            <a:endParaRPr lang="de-AT"/>
          </a:p>
        </p:txBody>
      </p:sp>
    </p:spTree>
    <p:extLst>
      <p:ext uri="{BB962C8B-B14F-4D97-AF65-F5344CB8AC3E}">
        <p14:creationId xmlns:p14="http://schemas.microsoft.com/office/powerpoint/2010/main" val="585416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p:spPr>
      </p:sp>
      <p:sp>
        <p:nvSpPr>
          <p:cNvPr id="3" name="Notizenplatzhalter 2"/>
          <p:cNvSpPr>
            <a:spLocks noGrp="1"/>
          </p:cNvSpPr>
          <p:nvPr>
            <p:ph type="body" idx="1"/>
          </p:nvPr>
        </p:nvSpPr>
        <p:spPr/>
        <p:txBody>
          <a:bodyPr/>
          <a:lstStyle/>
          <a:p>
            <a:r>
              <a:rPr lang="de-DE" noProof="0" dirty="0" smtClean="0"/>
              <a:t>Ein Lerner kann eine Aufgabe nicht lösen, da die aktuellen Kompetenzen es nicht zulassen</a:t>
            </a:r>
          </a:p>
          <a:p>
            <a:endParaRPr lang="de-DE" noProof="0" dirty="0" smtClean="0"/>
          </a:p>
          <a:p>
            <a:r>
              <a:rPr lang="de-DE" noProof="0" dirty="0" smtClean="0"/>
              <a:t>Übung allein erlaubt es nicht, wesentliche Fortschritte zu machen. Der Lernende steht vor einer Barriere. </a:t>
            </a:r>
          </a:p>
          <a:p>
            <a:endParaRPr lang="de-DE" noProof="0" dirty="0" smtClean="0"/>
          </a:p>
          <a:p>
            <a:r>
              <a:rPr lang="de-DE" noProof="0" dirty="0" smtClean="0"/>
              <a:t>Um die Kluft zu überbrücken, bewertet der Praktiker die Situation, schlägt konkrete Möglichkeiten vor, das Problem zu umgehen.</a:t>
            </a:r>
          </a:p>
          <a:p>
            <a:endParaRPr lang="de-DE" noProof="0" dirty="0" smtClean="0"/>
          </a:p>
          <a:p>
            <a:r>
              <a:rPr lang="de-DE" noProof="0" dirty="0" smtClean="0"/>
              <a:t>Gemeinsam mit dem Lernenden werden die Erfahrungen beim Ausprobieren der Übungen ausgewertet und ggf. neue Lösungen gesucht. </a:t>
            </a:r>
          </a:p>
          <a:p>
            <a:endParaRPr lang="de-DE" noProof="0" dirty="0" smtClean="0"/>
          </a:p>
          <a:p>
            <a:r>
              <a:rPr lang="de-DE" noProof="0" dirty="0" smtClean="0"/>
              <a:t>Am Ende wird die ursprüngliche Aufgabe erledigt, wenn auch auf Wegen, die viel länger sein können als erwartet, und ein neues Kompetenzniveau wird erreicht. </a:t>
            </a:r>
            <a:endParaRPr lang="de-DE" noProof="0" dirty="0"/>
          </a:p>
        </p:txBody>
      </p:sp>
      <p:sp>
        <p:nvSpPr>
          <p:cNvPr id="4" name="Foliennummernplatzhalter 3"/>
          <p:cNvSpPr>
            <a:spLocks noGrp="1"/>
          </p:cNvSpPr>
          <p:nvPr>
            <p:ph type="sldNum" sz="quarter" idx="10"/>
          </p:nvPr>
        </p:nvSpPr>
        <p:spPr/>
        <p:txBody>
          <a:bodyPr/>
          <a:lstStyle/>
          <a:p>
            <a:fld id="{668E3DBF-582E-4190-80CB-5ADC6E813C18}" type="slidenum">
              <a:rPr lang="en-GB" smtClean="0"/>
              <a:pPr/>
              <a:t>9</a:t>
            </a:fld>
            <a:endParaRPr lang="en-GB"/>
          </a:p>
        </p:txBody>
      </p:sp>
    </p:spTree>
    <p:extLst>
      <p:ext uri="{BB962C8B-B14F-4D97-AF65-F5344CB8AC3E}">
        <p14:creationId xmlns:p14="http://schemas.microsoft.com/office/powerpoint/2010/main" val="3464887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it-IT"/>
          </a:p>
        </p:txBody>
      </p:sp>
      <p:sp>
        <p:nvSpPr>
          <p:cNvPr id="5" name="Segnaposto piè di pagina 4"/>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6211552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de-DE"/>
              <a:t>Mastertitelformat bearbeiten</a:t>
            </a:r>
            <a:endParaRPr lang="it-IT"/>
          </a:p>
        </p:txBody>
      </p:sp>
      <p:sp>
        <p:nvSpPr>
          <p:cNvPr id="3" name="Segnaposto contenuto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IT"/>
          </a:p>
        </p:txBody>
      </p:sp>
      <p:sp>
        <p:nvSpPr>
          <p:cNvPr id="4" name="Segnaposto data 3"/>
          <p:cNvSpPr>
            <a:spLocks noGrp="1"/>
          </p:cNvSpPr>
          <p:nvPr>
            <p:ph type="dt" sz="half" idx="10"/>
          </p:nvPr>
        </p:nvSpPr>
        <p:spPr/>
        <p:txBody>
          <a:bodyPr/>
          <a:lstStyle/>
          <a:p>
            <a:fld id="{EC4255E5-BBC6-4194-B2C2-964C8787FDCA}" type="datetimeFigureOut">
              <a:rPr lang="it-IT" smtClean="0"/>
              <a:t>31/05/2021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6C6253-17C3-43FF-B4C5-DD8E763B7B15}" type="slidenum">
              <a:rPr lang="it-IT" smtClean="0"/>
              <a:t>‹Nr.›</a:t>
            </a:fld>
            <a:endParaRPr lang="it-IT"/>
          </a:p>
        </p:txBody>
      </p:sp>
      <p:pic>
        <p:nvPicPr>
          <p:cNvPr id="8" name="Immagine 3">
            <a:extLst>
              <a:ext uri="{FF2B5EF4-FFF2-40B4-BE49-F238E27FC236}">
                <a16:creationId xmlns:a16="http://schemas.microsoft.com/office/drawing/2014/main" id="{69B213AE-9EC0-47E6-A77B-C10B5EAEC0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6632" y="6356351"/>
            <a:ext cx="1598718" cy="365126"/>
          </a:xfrm>
          <a:prstGeom prst="rect">
            <a:avLst/>
          </a:prstGeom>
        </p:spPr>
      </p:pic>
      <p:cxnSp>
        <p:nvCxnSpPr>
          <p:cNvPr id="10" name="Gerader Verbinder 9"/>
          <p:cNvCxnSpPr/>
          <p:nvPr userDrawn="1"/>
        </p:nvCxnSpPr>
        <p:spPr>
          <a:xfrm>
            <a:off x="568037" y="6213438"/>
            <a:ext cx="8028709"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Immagine 4">
            <a:extLst>
              <a:ext uri="{FF2B5EF4-FFF2-40B4-BE49-F238E27FC236}">
                <a16:creationId xmlns:a16="http://schemas.microsoft.com/office/drawing/2014/main" id="{4BC3BA2C-58E6-478E-B37A-7A50E5F9A4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50" y="6356351"/>
            <a:ext cx="413979" cy="365123"/>
          </a:xfrm>
          <a:prstGeom prst="rect">
            <a:avLst/>
          </a:prstGeom>
        </p:spPr>
      </p:pic>
    </p:spTree>
    <p:extLst>
      <p:ext uri="{BB962C8B-B14F-4D97-AF65-F5344CB8AC3E}">
        <p14:creationId xmlns:p14="http://schemas.microsoft.com/office/powerpoint/2010/main" val="34680175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de-DE"/>
              <a:t>Mastertitelformat bearbeiten</a:t>
            </a:r>
            <a:endParaRPr lang="it-IT"/>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Segnaposto data 3"/>
          <p:cNvSpPr>
            <a:spLocks noGrp="1"/>
          </p:cNvSpPr>
          <p:nvPr>
            <p:ph type="dt" sz="half" idx="10"/>
          </p:nvPr>
        </p:nvSpPr>
        <p:spPr/>
        <p:txBody>
          <a:bodyPr/>
          <a:lstStyle/>
          <a:p>
            <a:fld id="{EC4255E5-BBC6-4194-B2C2-964C8787FDCA}" type="datetimeFigureOut">
              <a:rPr lang="it-IT" smtClean="0"/>
              <a:t>31/05/2021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6C6253-17C3-43FF-B4C5-DD8E763B7B15}" type="slidenum">
              <a:rPr lang="it-IT" smtClean="0"/>
              <a:t>‹Nr.›</a:t>
            </a:fld>
            <a:endParaRPr lang="it-IT"/>
          </a:p>
        </p:txBody>
      </p:sp>
      <p:cxnSp>
        <p:nvCxnSpPr>
          <p:cNvPr id="11" name="Gerader Verbinder 10"/>
          <p:cNvCxnSpPr/>
          <p:nvPr userDrawn="1"/>
        </p:nvCxnSpPr>
        <p:spPr>
          <a:xfrm>
            <a:off x="568037" y="6213438"/>
            <a:ext cx="8028709"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Immagine 3">
            <a:extLst>
              <a:ext uri="{FF2B5EF4-FFF2-40B4-BE49-F238E27FC236}">
                <a16:creationId xmlns:a16="http://schemas.microsoft.com/office/drawing/2014/main" id="{69B213AE-9EC0-47E6-A77B-C10B5EAEC0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6632" y="6356351"/>
            <a:ext cx="1598718" cy="365126"/>
          </a:xfrm>
          <a:prstGeom prst="rect">
            <a:avLst/>
          </a:prstGeom>
        </p:spPr>
      </p:pic>
      <p:pic>
        <p:nvPicPr>
          <p:cNvPr id="13" name="Immagine 4">
            <a:extLst>
              <a:ext uri="{FF2B5EF4-FFF2-40B4-BE49-F238E27FC236}">
                <a16:creationId xmlns:a16="http://schemas.microsoft.com/office/drawing/2014/main" id="{4BC3BA2C-58E6-478E-B37A-7A50E5F9A4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50" y="6356351"/>
            <a:ext cx="413979" cy="365123"/>
          </a:xfrm>
          <a:prstGeom prst="rect">
            <a:avLst/>
          </a:prstGeom>
        </p:spPr>
      </p:pic>
    </p:spTree>
    <p:extLst>
      <p:ext uri="{BB962C8B-B14F-4D97-AF65-F5344CB8AC3E}">
        <p14:creationId xmlns:p14="http://schemas.microsoft.com/office/powerpoint/2010/main" val="36054297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C4255E5-BBC6-4194-B2C2-964C8787FDCA}" type="datetimeFigureOut">
              <a:rPr lang="it-IT" smtClean="0"/>
              <a:t>31/05/2021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B6C6253-17C3-43FF-B4C5-DD8E763B7B15}" type="slidenum">
              <a:rPr lang="it-IT" smtClean="0"/>
              <a:t>‹Nr.›</a:t>
            </a:fld>
            <a:endParaRPr lang="it-IT"/>
          </a:p>
        </p:txBody>
      </p:sp>
      <p:pic>
        <p:nvPicPr>
          <p:cNvPr id="5" name="Immagine 4">
            <a:extLst>
              <a:ext uri="{FF2B5EF4-FFF2-40B4-BE49-F238E27FC236}">
                <a16:creationId xmlns:a16="http://schemas.microsoft.com/office/drawing/2014/main" id="{19C26535-1659-43BD-A33E-9854522A4A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6356351"/>
            <a:ext cx="413979" cy="365124"/>
          </a:xfrm>
          <a:prstGeom prst="rect">
            <a:avLst/>
          </a:prstGeom>
        </p:spPr>
      </p:pic>
      <p:cxnSp>
        <p:nvCxnSpPr>
          <p:cNvPr id="8" name="Gerader Verbinder 7"/>
          <p:cNvCxnSpPr/>
          <p:nvPr userDrawn="1"/>
        </p:nvCxnSpPr>
        <p:spPr>
          <a:xfrm>
            <a:off x="568037" y="6213438"/>
            <a:ext cx="8028709"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Immagine 3">
            <a:extLst>
              <a:ext uri="{FF2B5EF4-FFF2-40B4-BE49-F238E27FC236}">
                <a16:creationId xmlns:a16="http://schemas.microsoft.com/office/drawing/2014/main" id="{69B213AE-9EC0-47E6-A77B-C10B5EAEC0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16632" y="6356351"/>
            <a:ext cx="1598718" cy="365126"/>
          </a:xfrm>
          <a:prstGeom prst="rect">
            <a:avLst/>
          </a:prstGeom>
        </p:spPr>
      </p:pic>
    </p:spTree>
    <p:extLst>
      <p:ext uri="{BB962C8B-B14F-4D97-AF65-F5344CB8AC3E}">
        <p14:creationId xmlns:p14="http://schemas.microsoft.com/office/powerpoint/2010/main" val="23716009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EC4255E5-BBC6-4194-B2C2-964C8787FDCA}" type="datetimeFigureOut">
              <a:rPr lang="it-IT" smtClean="0"/>
              <a:t>31/05/2021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B6C6253-17C3-43FF-B4C5-DD8E763B7B15}" type="slidenum">
              <a:rPr lang="it-IT" smtClean="0"/>
              <a:t>‹Nr.›</a:t>
            </a:fld>
            <a:endParaRPr lang="it-IT"/>
          </a:p>
        </p:txBody>
      </p:sp>
      <p:pic>
        <p:nvPicPr>
          <p:cNvPr id="8" name="Immagine 4">
            <a:extLst>
              <a:ext uri="{FF2B5EF4-FFF2-40B4-BE49-F238E27FC236}">
                <a16:creationId xmlns:a16="http://schemas.microsoft.com/office/drawing/2014/main" id="{4BC3BA2C-58E6-478E-B37A-7A50E5F9A4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6356351"/>
            <a:ext cx="413979" cy="365123"/>
          </a:xfrm>
          <a:prstGeom prst="rect">
            <a:avLst/>
          </a:prstGeom>
        </p:spPr>
      </p:pic>
      <p:cxnSp>
        <p:nvCxnSpPr>
          <p:cNvPr id="11" name="Gerader Verbinder 10"/>
          <p:cNvCxnSpPr/>
          <p:nvPr userDrawn="1"/>
        </p:nvCxnSpPr>
        <p:spPr>
          <a:xfrm>
            <a:off x="568037" y="6213438"/>
            <a:ext cx="8028709"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Immagine 3">
            <a:extLst>
              <a:ext uri="{FF2B5EF4-FFF2-40B4-BE49-F238E27FC236}">
                <a16:creationId xmlns:a16="http://schemas.microsoft.com/office/drawing/2014/main" id="{69B213AE-9EC0-47E6-A77B-C10B5EAEC0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16632" y="6356351"/>
            <a:ext cx="1598718" cy="365126"/>
          </a:xfrm>
          <a:prstGeom prst="rect">
            <a:avLst/>
          </a:prstGeom>
        </p:spPr>
      </p:pic>
    </p:spTree>
    <p:extLst>
      <p:ext uri="{BB962C8B-B14F-4D97-AF65-F5344CB8AC3E}">
        <p14:creationId xmlns:p14="http://schemas.microsoft.com/office/powerpoint/2010/main" val="34087385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4255E5-BBC6-4194-B2C2-964C8787FDCA}" type="datetimeFigureOut">
              <a:rPr lang="it-IT" smtClean="0"/>
              <a:t>31/05/2021</a:t>
            </a:fld>
            <a:endParaRPr lang="it-IT" dirty="0"/>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6C6253-17C3-43FF-B4C5-DD8E763B7B15}" type="slidenum">
              <a:rPr lang="it-IT" smtClean="0"/>
              <a:t>‹Nr.›</a:t>
            </a:fld>
            <a:endParaRPr lang="it-IT"/>
          </a:p>
        </p:txBody>
      </p:sp>
    </p:spTree>
    <p:extLst>
      <p:ext uri="{BB962C8B-B14F-4D97-AF65-F5344CB8AC3E}">
        <p14:creationId xmlns:p14="http://schemas.microsoft.com/office/powerpoint/2010/main" val="2100411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6" r:id="rId5"/>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bridgingbarriers.eu/"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guenter.hefler@3s.co.a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mailto:eva.steinheimer@3s.co.a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064" y="3966343"/>
            <a:ext cx="2943726" cy="647171"/>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966" y="1411209"/>
            <a:ext cx="1587943" cy="1616827"/>
          </a:xfrm>
          <a:prstGeom prst="rect">
            <a:avLst/>
          </a:prstGeom>
        </p:spPr>
      </p:pic>
      <p:sp>
        <p:nvSpPr>
          <p:cNvPr id="8" name="CasellaDiTesto 7"/>
          <p:cNvSpPr txBox="1"/>
          <p:nvPr/>
        </p:nvSpPr>
        <p:spPr>
          <a:xfrm>
            <a:off x="765566" y="1472012"/>
            <a:ext cx="5282943" cy="1200329"/>
          </a:xfrm>
          <a:prstGeom prst="rect">
            <a:avLst/>
          </a:prstGeom>
          <a:noFill/>
        </p:spPr>
        <p:txBody>
          <a:bodyPr wrap="square" rtlCol="0">
            <a:spAutoFit/>
          </a:bodyPr>
          <a:lstStyle/>
          <a:p>
            <a:r>
              <a:rPr lang="de-DE" sz="2400" dirty="0">
                <a:latin typeface="+mj-lt"/>
                <a:ea typeface="Calibri" charset="0"/>
                <a:cs typeface="Arial" panose="020B0604020202020204" pitchFamily="34" charset="0"/>
              </a:rPr>
              <a:t>Bridging Barriers.</a:t>
            </a:r>
          </a:p>
          <a:p>
            <a:r>
              <a:rPr lang="de-DE" sz="2400" dirty="0">
                <a:latin typeface="+mj-lt"/>
                <a:ea typeface="Calibri" charset="0"/>
                <a:cs typeface="Arial" panose="020B0604020202020204" pitchFamily="34" charset="0"/>
              </a:rPr>
              <a:t>Kompetenzentwicklung von Basis- und Erwachsenenbildnerinnen in Europa.</a:t>
            </a:r>
            <a:r>
              <a:rPr lang="en-GB" sz="2400" dirty="0">
                <a:latin typeface="+mj-lt"/>
                <a:ea typeface="Calibri" charset="0"/>
                <a:cs typeface="Arial" panose="020B0604020202020204" pitchFamily="34" charset="0"/>
              </a:rPr>
              <a:t> </a:t>
            </a:r>
          </a:p>
        </p:txBody>
      </p:sp>
      <p:sp>
        <p:nvSpPr>
          <p:cNvPr id="9" name="CasellaDiTesto 8"/>
          <p:cNvSpPr txBox="1"/>
          <p:nvPr/>
        </p:nvSpPr>
        <p:spPr>
          <a:xfrm>
            <a:off x="678810" y="5619009"/>
            <a:ext cx="4617076" cy="219291"/>
          </a:xfrm>
          <a:prstGeom prst="rect">
            <a:avLst/>
          </a:prstGeom>
          <a:noFill/>
        </p:spPr>
        <p:txBody>
          <a:bodyPr wrap="square" rtlCol="0">
            <a:spAutoFit/>
          </a:bodyPr>
          <a:lstStyle/>
          <a:p>
            <a:r>
              <a:rPr lang="it-IT" sz="825" dirty="0">
                <a:hlinkClick r:id="rId5"/>
              </a:rPr>
              <a:t>https://www.bridgingbarriers.eu/</a:t>
            </a:r>
            <a:endParaRPr lang="de-DE" sz="825" dirty="0">
              <a:latin typeface="Arial" panose="020B0604020202020204" pitchFamily="34" charset="0"/>
              <a:ea typeface="Calibri" charset="0"/>
              <a:cs typeface="Arial" panose="020B0604020202020204" pitchFamily="34" charset="0"/>
            </a:endParaRPr>
          </a:p>
        </p:txBody>
      </p:sp>
      <p:sp>
        <p:nvSpPr>
          <p:cNvPr id="3" name="Textfeld 2">
            <a:extLst>
              <a:ext uri="{FF2B5EF4-FFF2-40B4-BE49-F238E27FC236}">
                <a16:creationId xmlns:a16="http://schemas.microsoft.com/office/drawing/2014/main" id="{76BED7C4-6E6F-0D49-A727-EB9266F12569}"/>
              </a:ext>
            </a:extLst>
          </p:cNvPr>
          <p:cNvSpPr txBox="1"/>
          <p:nvPr/>
        </p:nvSpPr>
        <p:spPr>
          <a:xfrm>
            <a:off x="765566" y="3337761"/>
            <a:ext cx="4266119" cy="2031325"/>
          </a:xfrm>
          <a:prstGeom prst="rect">
            <a:avLst/>
          </a:prstGeom>
          <a:noFill/>
        </p:spPr>
        <p:txBody>
          <a:bodyPr wrap="square" rtlCol="0">
            <a:spAutoFit/>
          </a:bodyPr>
          <a:lstStyle/>
          <a:p>
            <a:r>
              <a:rPr lang="en-GB" dirty="0">
                <a:latin typeface="+mj-lt"/>
              </a:rPr>
              <a:t>Input</a:t>
            </a:r>
          </a:p>
          <a:p>
            <a:endParaRPr lang="en-GB" dirty="0">
              <a:latin typeface="+mj-lt"/>
            </a:endParaRPr>
          </a:p>
          <a:p>
            <a:r>
              <a:rPr lang="en-GB" dirty="0">
                <a:latin typeface="+mj-lt"/>
              </a:rPr>
              <a:t>Mai 2021</a:t>
            </a:r>
          </a:p>
          <a:p>
            <a:endParaRPr lang="en-GB" dirty="0">
              <a:latin typeface="+mj-lt"/>
            </a:endParaRPr>
          </a:p>
          <a:p>
            <a:r>
              <a:rPr lang="en-GB" dirty="0">
                <a:latin typeface="+mj-lt"/>
              </a:rPr>
              <a:t>Günter Hefler &amp; Eva Steinheimer</a:t>
            </a:r>
          </a:p>
          <a:p>
            <a:endParaRPr lang="en-GB" dirty="0">
              <a:latin typeface="+mj-lt"/>
            </a:endParaRPr>
          </a:p>
          <a:p>
            <a:endParaRPr lang="en-GB" dirty="0">
              <a:latin typeface="+mj-lt"/>
            </a:endParaRPr>
          </a:p>
        </p:txBody>
      </p:sp>
    </p:spTree>
    <p:extLst>
      <p:ext uri="{BB962C8B-B14F-4D97-AF65-F5344CB8AC3E}">
        <p14:creationId xmlns:p14="http://schemas.microsoft.com/office/powerpoint/2010/main" val="2747734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8DE208C-A0F7-4C09-A18A-CAB2F82AEE9D}"/>
              </a:ext>
            </a:extLst>
          </p:cNvPr>
          <p:cNvGrpSpPr>
            <a:grpSpLocks/>
          </p:cNvGrpSpPr>
          <p:nvPr/>
        </p:nvGrpSpPr>
        <p:grpSpPr bwMode="auto">
          <a:xfrm>
            <a:off x="3924358" y="2106352"/>
            <a:ext cx="4207669" cy="2646759"/>
            <a:chOff x="2064" y="1253"/>
            <a:chExt cx="3534" cy="2223"/>
          </a:xfrm>
        </p:grpSpPr>
        <p:sp>
          <p:nvSpPr>
            <p:cNvPr id="17421" name="Oval 3">
              <a:extLst>
                <a:ext uri="{FF2B5EF4-FFF2-40B4-BE49-F238E27FC236}">
                  <a16:creationId xmlns:a16="http://schemas.microsoft.com/office/drawing/2014/main" id="{86CE8FC9-8C28-4CDF-A6D7-93325D7159D8}"/>
                </a:ext>
              </a:extLst>
            </p:cNvPr>
            <p:cNvSpPr>
              <a:spLocks noChangeArrowheads="1"/>
            </p:cNvSpPr>
            <p:nvPr/>
          </p:nvSpPr>
          <p:spPr bwMode="auto">
            <a:xfrm>
              <a:off x="2064" y="1253"/>
              <a:ext cx="3534" cy="2223"/>
            </a:xfrm>
            <a:prstGeom prst="ellipse">
              <a:avLst/>
            </a:prstGeom>
            <a:solidFill>
              <a:srgbClr val="FFCC00">
                <a:alpha val="7294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GB" altLang="de-DE" sz="1350" dirty="0">
                <a:solidFill>
                  <a:srgbClr val="000000"/>
                </a:solidFill>
              </a:endParaRPr>
            </a:p>
          </p:txBody>
        </p:sp>
        <p:sp>
          <p:nvSpPr>
            <p:cNvPr id="17422" name="Text Box 4">
              <a:extLst>
                <a:ext uri="{FF2B5EF4-FFF2-40B4-BE49-F238E27FC236}">
                  <a16:creationId xmlns:a16="http://schemas.microsoft.com/office/drawing/2014/main" id="{B4F5649F-EF5D-478A-A14F-88B9E3C489A7}"/>
                </a:ext>
              </a:extLst>
            </p:cNvPr>
            <p:cNvSpPr txBox="1">
              <a:spLocks noChangeArrowheads="1"/>
            </p:cNvSpPr>
            <p:nvPr/>
          </p:nvSpPr>
          <p:spPr bwMode="auto">
            <a:xfrm>
              <a:off x="3802" y="1768"/>
              <a:ext cx="1674" cy="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defRPr/>
              </a:pPr>
              <a:r>
                <a:rPr lang="de-DE" altLang="de-DE" sz="1050" b="1" dirty="0">
                  <a:solidFill>
                    <a:srgbClr val="000000"/>
                  </a:solidFill>
                  <a:latin typeface="+mj-lt"/>
                </a:rPr>
                <a:t>Lehrende</a:t>
              </a:r>
              <a:r>
                <a:rPr lang="de-DE" altLang="de-DE" sz="1050" dirty="0">
                  <a:solidFill>
                    <a:srgbClr val="000000"/>
                  </a:solidFill>
                  <a:latin typeface="+mj-lt"/>
                </a:rPr>
                <a:t> beobachten die Schwierigkeiten, reflektieren über verfügbare Optionen zur Unterstützung, teilen diese Option mit den Lernenden, stellt Vertrauen her. </a:t>
              </a:r>
              <a:endParaRPr lang="en-GB" altLang="de-DE" sz="1050" dirty="0">
                <a:solidFill>
                  <a:srgbClr val="000000"/>
                </a:solidFill>
                <a:latin typeface="+mj-lt"/>
              </a:endParaRPr>
            </a:p>
          </p:txBody>
        </p:sp>
      </p:grpSp>
      <p:sp>
        <p:nvSpPr>
          <p:cNvPr id="446469" name="Oval 5">
            <a:extLst>
              <a:ext uri="{FF2B5EF4-FFF2-40B4-BE49-F238E27FC236}">
                <a16:creationId xmlns:a16="http://schemas.microsoft.com/office/drawing/2014/main" id="{F63BB03A-2AC4-4846-A8AC-D0266ED89839}"/>
              </a:ext>
            </a:extLst>
          </p:cNvPr>
          <p:cNvSpPr>
            <a:spLocks noChangeArrowheads="1"/>
          </p:cNvSpPr>
          <p:nvPr/>
        </p:nvSpPr>
        <p:spPr bwMode="auto">
          <a:xfrm>
            <a:off x="1103299" y="2024063"/>
            <a:ext cx="4537472" cy="2917031"/>
          </a:xfrm>
          <a:prstGeom prst="ellipse">
            <a:avLst/>
          </a:prstGeom>
          <a:solidFill>
            <a:schemeClr val="accent1">
              <a:alpha val="6313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fontAlgn="base" hangingPunct="1">
              <a:spcBef>
                <a:spcPct val="0"/>
              </a:spcBef>
              <a:spcAft>
                <a:spcPct val="0"/>
              </a:spcAft>
              <a:defRPr/>
            </a:pPr>
            <a:endParaRPr lang="de-DE" altLang="de-DE" sz="1350">
              <a:solidFill>
                <a:srgbClr val="000000"/>
              </a:solidFill>
            </a:endParaRPr>
          </a:p>
        </p:txBody>
      </p:sp>
      <p:sp>
        <p:nvSpPr>
          <p:cNvPr id="17412" name="Rectangle 2">
            <a:extLst>
              <a:ext uri="{FF2B5EF4-FFF2-40B4-BE49-F238E27FC236}">
                <a16:creationId xmlns:a16="http://schemas.microsoft.com/office/drawing/2014/main" id="{CE7632AE-BA47-4CAE-9BD6-9437A84167DF}"/>
              </a:ext>
            </a:extLst>
          </p:cNvPr>
          <p:cNvSpPr>
            <a:spLocks noGrp="1" noChangeArrowheads="1"/>
          </p:cNvSpPr>
          <p:nvPr>
            <p:ph type="title" idx="4294967295"/>
          </p:nvPr>
        </p:nvSpPr>
        <p:spPr>
          <a:xfrm>
            <a:off x="1677430" y="1214438"/>
            <a:ext cx="6051722" cy="809625"/>
          </a:xfrm>
          <a:noFill/>
        </p:spPr>
        <p:txBody>
          <a:bodyPr>
            <a:normAutofit/>
          </a:bodyPr>
          <a:lstStyle/>
          <a:p>
            <a:pPr eaLnBrk="1" hangingPunct="1"/>
            <a:r>
              <a:rPr lang="de-DE" altLang="de-DE" sz="3000" dirty="0"/>
              <a:t>Lernen als interpersonelle Erfahrung</a:t>
            </a:r>
            <a:r>
              <a:rPr lang="de-DE" altLang="de-DE" sz="2100" b="1" dirty="0">
                <a:latin typeface="Arial" panose="020B0604020202020204" pitchFamily="34" charset="0"/>
                <a:cs typeface="Arial" panose="020B0604020202020204" pitchFamily="34" charset="0"/>
              </a:rPr>
              <a:t/>
            </a:r>
            <a:br>
              <a:rPr lang="de-DE" altLang="de-DE" sz="2100" b="1" dirty="0">
                <a:latin typeface="Arial" panose="020B0604020202020204" pitchFamily="34" charset="0"/>
                <a:cs typeface="Arial" panose="020B0604020202020204" pitchFamily="34" charset="0"/>
              </a:rPr>
            </a:br>
            <a:endParaRPr lang="de-DE" altLang="de-DE" sz="1350" b="1" dirty="0">
              <a:latin typeface="Arial" panose="020B0604020202020204" pitchFamily="34" charset="0"/>
              <a:cs typeface="Arial" panose="020B0604020202020204" pitchFamily="34" charset="0"/>
            </a:endParaRPr>
          </a:p>
        </p:txBody>
      </p:sp>
      <p:sp>
        <p:nvSpPr>
          <p:cNvPr id="446473" name="Text Box 9">
            <a:extLst>
              <a:ext uri="{FF2B5EF4-FFF2-40B4-BE49-F238E27FC236}">
                <a16:creationId xmlns:a16="http://schemas.microsoft.com/office/drawing/2014/main" id="{9C777EFC-BE03-490D-9277-230F40C95AF6}"/>
              </a:ext>
            </a:extLst>
          </p:cNvPr>
          <p:cNvSpPr txBox="1">
            <a:spLocks noChangeArrowheads="1"/>
          </p:cNvSpPr>
          <p:nvPr/>
        </p:nvSpPr>
        <p:spPr bwMode="auto">
          <a:xfrm>
            <a:off x="1591456" y="2591396"/>
            <a:ext cx="1834752"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defRPr/>
            </a:pPr>
            <a:r>
              <a:rPr lang="de-DE" altLang="de-DE" sz="1050" b="1" dirty="0">
                <a:solidFill>
                  <a:srgbClr val="000000"/>
                </a:solidFill>
                <a:latin typeface="+mj-lt"/>
              </a:rPr>
              <a:t>Lernende</a:t>
            </a:r>
            <a:r>
              <a:rPr lang="de-DE" altLang="de-DE" sz="1050" dirty="0">
                <a:solidFill>
                  <a:srgbClr val="000000"/>
                </a:solidFill>
                <a:latin typeface="+mj-lt"/>
              </a:rPr>
              <a:t> verstehen, dass die erlebten Schwierigkeiten in spezifischen Merkmalen der Aufgabe wurzeln). Sie entwickeln Vertrauen, wie sie die bearbeiten können und entwickeln Strategien, um auf Details der Aufgaben zu reagieren.</a:t>
            </a:r>
            <a:endParaRPr lang="en-GB" altLang="de-DE" sz="1050" dirty="0">
              <a:solidFill>
                <a:srgbClr val="000000"/>
              </a:solidFill>
              <a:latin typeface="+mj-lt"/>
            </a:endParaRPr>
          </a:p>
        </p:txBody>
      </p:sp>
      <p:sp>
        <p:nvSpPr>
          <p:cNvPr id="446475" name="Line 11">
            <a:extLst>
              <a:ext uri="{FF2B5EF4-FFF2-40B4-BE49-F238E27FC236}">
                <a16:creationId xmlns:a16="http://schemas.microsoft.com/office/drawing/2014/main" id="{86D5E870-26A4-45FB-B9ED-36AFAF9AFE0A}"/>
              </a:ext>
            </a:extLst>
          </p:cNvPr>
          <p:cNvSpPr>
            <a:spLocks noChangeShapeType="1"/>
          </p:cNvSpPr>
          <p:nvPr/>
        </p:nvSpPr>
        <p:spPr bwMode="auto">
          <a:xfrm flipH="1" flipV="1">
            <a:off x="3211896" y="3239096"/>
            <a:ext cx="2780705" cy="2697"/>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defRPr/>
            </a:pPr>
            <a:endParaRPr lang="de-AT" sz="1350">
              <a:solidFill>
                <a:srgbClr val="000000"/>
              </a:solidFill>
              <a:latin typeface="Arial" panose="020B0604020202020204" pitchFamily="34" charset="0"/>
            </a:endParaRPr>
          </a:p>
        </p:txBody>
      </p:sp>
      <p:sp>
        <p:nvSpPr>
          <p:cNvPr id="14" name="Oval 5">
            <a:extLst>
              <a:ext uri="{FF2B5EF4-FFF2-40B4-BE49-F238E27FC236}">
                <a16:creationId xmlns:a16="http://schemas.microsoft.com/office/drawing/2014/main" id="{F63BB03A-2AC4-4846-A8AC-D0266ED89839}"/>
              </a:ext>
            </a:extLst>
          </p:cNvPr>
          <p:cNvSpPr>
            <a:spLocks noChangeArrowheads="1"/>
          </p:cNvSpPr>
          <p:nvPr/>
        </p:nvSpPr>
        <p:spPr bwMode="auto">
          <a:xfrm>
            <a:off x="3280357" y="1857511"/>
            <a:ext cx="2712244" cy="1572221"/>
          </a:xfrm>
          <a:prstGeom prst="ellipse">
            <a:avLst/>
          </a:prstGeom>
          <a:solidFill>
            <a:srgbClr val="25FF88">
              <a:alpha val="35686"/>
            </a:srgbClr>
          </a:solidFill>
          <a:ln>
            <a:noFill/>
          </a:ln>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fontAlgn="base" hangingPunct="1">
              <a:spcBef>
                <a:spcPct val="0"/>
              </a:spcBef>
              <a:spcAft>
                <a:spcPct val="0"/>
              </a:spcAft>
              <a:defRPr/>
            </a:pPr>
            <a:endParaRPr lang="de-DE" altLang="de-DE" sz="1350">
              <a:solidFill>
                <a:srgbClr val="000000"/>
              </a:solidFill>
            </a:endParaRPr>
          </a:p>
        </p:txBody>
      </p:sp>
      <p:sp>
        <p:nvSpPr>
          <p:cNvPr id="446472" name="Text Box 8">
            <a:extLst>
              <a:ext uri="{FF2B5EF4-FFF2-40B4-BE49-F238E27FC236}">
                <a16:creationId xmlns:a16="http://schemas.microsoft.com/office/drawing/2014/main" id="{B6018A50-8A23-456D-85AF-FCD4EE328017}"/>
              </a:ext>
            </a:extLst>
          </p:cNvPr>
          <p:cNvSpPr txBox="1">
            <a:spLocks noChangeArrowheads="1"/>
          </p:cNvSpPr>
          <p:nvPr/>
        </p:nvSpPr>
        <p:spPr bwMode="auto">
          <a:xfrm>
            <a:off x="3862574" y="2353459"/>
            <a:ext cx="1970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de-AT" sz="1200" dirty="0">
                <a:solidFill>
                  <a:srgbClr val="000000"/>
                </a:solidFill>
                <a:latin typeface="+mj-lt"/>
                <a:cs typeface="Arial"/>
              </a:rPr>
              <a:t>Gemeisterte Schwierigkeit führt zu erhöhter Kompetenz</a:t>
            </a:r>
          </a:p>
        </p:txBody>
      </p:sp>
      <p:sp>
        <p:nvSpPr>
          <p:cNvPr id="446477" name="Rectangle 13">
            <a:extLst>
              <a:ext uri="{FF2B5EF4-FFF2-40B4-BE49-F238E27FC236}">
                <a16:creationId xmlns:a16="http://schemas.microsoft.com/office/drawing/2014/main" id="{682A61E4-74AC-4A3E-8417-B1089F261020}"/>
              </a:ext>
            </a:extLst>
          </p:cNvPr>
          <p:cNvSpPr>
            <a:spLocks noChangeArrowheads="1"/>
          </p:cNvSpPr>
          <p:nvPr/>
        </p:nvSpPr>
        <p:spPr bwMode="auto">
          <a:xfrm>
            <a:off x="3438618" y="3353143"/>
            <a:ext cx="2327261"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fontAlgn="base" hangingPunct="1">
              <a:spcBef>
                <a:spcPct val="0"/>
              </a:spcBef>
              <a:spcAft>
                <a:spcPct val="0"/>
              </a:spcAft>
              <a:defRPr/>
            </a:pPr>
            <a:r>
              <a:rPr lang="de-AT" altLang="de-DE" sz="1350" i="1" dirty="0">
                <a:solidFill>
                  <a:srgbClr val="000000"/>
                </a:solidFill>
                <a:latin typeface="+mj-lt"/>
              </a:rPr>
              <a:t>Deliberate Practice </a:t>
            </a:r>
            <a:br>
              <a:rPr lang="de-AT" altLang="de-DE" sz="1350" i="1" dirty="0">
                <a:solidFill>
                  <a:srgbClr val="000000"/>
                </a:solidFill>
                <a:latin typeface="+mj-lt"/>
              </a:rPr>
            </a:br>
            <a:r>
              <a:rPr lang="de-AT" altLang="de-DE" sz="1350" i="1" dirty="0">
                <a:solidFill>
                  <a:srgbClr val="000000"/>
                </a:solidFill>
                <a:latin typeface="+mj-lt"/>
              </a:rPr>
              <a:t>basiert auf interpersonellem Austausch.</a:t>
            </a:r>
          </a:p>
        </p:txBody>
      </p:sp>
      <p:sp>
        <p:nvSpPr>
          <p:cNvPr id="15" name="Oval 5">
            <a:extLst>
              <a:ext uri="{FF2B5EF4-FFF2-40B4-BE49-F238E27FC236}">
                <a16:creationId xmlns:a16="http://schemas.microsoft.com/office/drawing/2014/main" id="{F63BB03A-2AC4-4846-A8AC-D0266ED89839}"/>
              </a:ext>
            </a:extLst>
          </p:cNvPr>
          <p:cNvSpPr>
            <a:spLocks noChangeArrowheads="1"/>
          </p:cNvSpPr>
          <p:nvPr/>
        </p:nvSpPr>
        <p:spPr bwMode="auto">
          <a:xfrm>
            <a:off x="2953828" y="4049533"/>
            <a:ext cx="3215282" cy="1251554"/>
          </a:xfrm>
          <a:prstGeom prst="ellipse">
            <a:avLst/>
          </a:prstGeom>
          <a:solidFill>
            <a:srgbClr val="D932E6">
              <a:alpha val="35686"/>
            </a:srgbClr>
          </a:solidFill>
          <a:ln>
            <a:noFill/>
          </a:ln>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fontAlgn="base" hangingPunct="1">
              <a:spcBef>
                <a:spcPct val="0"/>
              </a:spcBef>
              <a:spcAft>
                <a:spcPct val="0"/>
              </a:spcAft>
              <a:defRPr/>
            </a:pPr>
            <a:endParaRPr lang="de-DE" altLang="de-DE" sz="1350" dirty="0">
              <a:solidFill>
                <a:srgbClr val="000000">
                  <a:alpha val="86000"/>
                </a:srgbClr>
              </a:solidFill>
              <a:latin typeface="+mj-lt"/>
            </a:endParaRPr>
          </a:p>
        </p:txBody>
      </p:sp>
      <p:sp>
        <p:nvSpPr>
          <p:cNvPr id="446471" name="Text Box 7">
            <a:extLst>
              <a:ext uri="{FF2B5EF4-FFF2-40B4-BE49-F238E27FC236}">
                <a16:creationId xmlns:a16="http://schemas.microsoft.com/office/drawing/2014/main" id="{762D5DB0-00AE-4E3C-AFFE-4AD1B55E83F2}"/>
              </a:ext>
            </a:extLst>
          </p:cNvPr>
          <p:cNvSpPr txBox="1">
            <a:spLocks noChangeArrowheads="1"/>
          </p:cNvSpPr>
          <p:nvPr/>
        </p:nvSpPr>
        <p:spPr bwMode="auto">
          <a:xfrm>
            <a:off x="3531542" y="4363685"/>
            <a:ext cx="27532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defRPr/>
            </a:pPr>
            <a:r>
              <a:rPr lang="de-DE" altLang="de-DE" sz="1200" dirty="0">
                <a:solidFill>
                  <a:srgbClr val="000000"/>
                </a:solidFill>
                <a:latin typeface="Calibri Light" panose="020F0302020204030204" pitchFamily="34" charset="0"/>
                <a:cs typeface="Calibri Light" panose="020F0302020204030204" pitchFamily="34" charset="0"/>
              </a:rPr>
              <a:t>Aufgaben, die anspruchsvoll sind, aber im Rahmen der Möglichkeiten der Lernenden liegen.</a:t>
            </a:r>
            <a:endParaRPr lang="en-GB" altLang="de-DE" sz="1200" dirty="0">
              <a:solidFill>
                <a:srgbClr val="0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43100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6471"/>
                                        </p:tgtEl>
                                        <p:attrNameLst>
                                          <p:attrName>style.visibility</p:attrName>
                                        </p:attrNameLst>
                                      </p:cBhvr>
                                      <p:to>
                                        <p:strVal val="visible"/>
                                      </p:to>
                                    </p:set>
                                    <p:animEffect transition="in" filter="blinds(horizontal)">
                                      <p:cBhvr>
                                        <p:cTn id="7" dur="500"/>
                                        <p:tgtEl>
                                          <p:spTgt spid="4464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46472">
                                            <p:txEl>
                                              <p:pRg st="0" end="0"/>
                                            </p:txEl>
                                          </p:spTgt>
                                        </p:tgtEl>
                                        <p:attrNameLst>
                                          <p:attrName>style.visibility</p:attrName>
                                        </p:attrNameLst>
                                      </p:cBhvr>
                                      <p:to>
                                        <p:strVal val="visible"/>
                                      </p:to>
                                    </p:set>
                                    <p:anim calcmode="lin" valueType="num">
                                      <p:cBhvr additive="base">
                                        <p:cTn id="12" dur="500" fill="hold"/>
                                        <p:tgtEl>
                                          <p:spTgt spid="44647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464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46469"/>
                                        </p:tgtEl>
                                        <p:attrNameLst>
                                          <p:attrName>style.visibility</p:attrName>
                                        </p:attrNameLst>
                                      </p:cBhvr>
                                      <p:to>
                                        <p:strVal val="visible"/>
                                      </p:to>
                                    </p:set>
                                    <p:animEffect transition="in" filter="checkerboard(across)">
                                      <p:cBhvr>
                                        <p:cTn id="18" dur="500"/>
                                        <p:tgtEl>
                                          <p:spTgt spid="4464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446475"/>
                                        </p:tgtEl>
                                        <p:attrNameLst>
                                          <p:attrName>style.visibility</p:attrName>
                                        </p:attrNameLst>
                                      </p:cBhvr>
                                      <p:to>
                                        <p:strVal val="visible"/>
                                      </p:to>
                                    </p:set>
                                    <p:anim calcmode="lin" valueType="num">
                                      <p:cBhvr additive="base">
                                        <p:cTn id="28" dur="500" fill="hold"/>
                                        <p:tgtEl>
                                          <p:spTgt spid="446475"/>
                                        </p:tgtEl>
                                        <p:attrNameLst>
                                          <p:attrName>ppt_x</p:attrName>
                                        </p:attrNameLst>
                                      </p:cBhvr>
                                      <p:tavLst>
                                        <p:tav tm="0">
                                          <p:val>
                                            <p:strVal val="#ppt_x"/>
                                          </p:val>
                                        </p:tav>
                                        <p:tav tm="100000">
                                          <p:val>
                                            <p:strVal val="#ppt_x"/>
                                          </p:val>
                                        </p:tav>
                                      </p:tavLst>
                                    </p:anim>
                                    <p:anim calcmode="lin" valueType="num">
                                      <p:cBhvr additive="base">
                                        <p:cTn id="29" dur="500" fill="hold"/>
                                        <p:tgtEl>
                                          <p:spTgt spid="446475"/>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46477"/>
                                        </p:tgtEl>
                                        <p:attrNameLst>
                                          <p:attrName>style.visibility</p:attrName>
                                        </p:attrNameLst>
                                      </p:cBhvr>
                                      <p:to>
                                        <p:strVal val="visible"/>
                                      </p:to>
                                    </p:set>
                                    <p:animEffect transition="in" filter="blinds(horizontal)">
                                      <p:cBhvr>
                                        <p:cTn id="34" dur="500"/>
                                        <p:tgtEl>
                                          <p:spTgt spid="44647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46473"/>
                                        </p:tgtEl>
                                        <p:attrNameLst>
                                          <p:attrName>style.visibility</p:attrName>
                                        </p:attrNameLst>
                                      </p:cBhvr>
                                      <p:to>
                                        <p:strVal val="visible"/>
                                      </p:to>
                                    </p:set>
                                    <p:animEffect transition="in" filter="blinds(horizontal)">
                                      <p:cBhvr>
                                        <p:cTn id="39" dur="500"/>
                                        <p:tgtEl>
                                          <p:spTgt spid="446473"/>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heckerboard(across)">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heckerboard(across)">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9" grpId="0" animBg="1"/>
      <p:bldP spid="446473" grpId="0"/>
      <p:bldP spid="14" grpId="0" animBg="1"/>
      <p:bldP spid="446477" grpId="0"/>
      <p:bldP spid="15" grpId="0" animBg="1"/>
      <p:bldP spid="4464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E48080-C194-4D0D-B980-C164D8EAC4D7}"/>
              </a:ext>
            </a:extLst>
          </p:cNvPr>
          <p:cNvSpPr>
            <a:spLocks noGrp="1"/>
          </p:cNvSpPr>
          <p:nvPr>
            <p:ph type="title"/>
          </p:nvPr>
        </p:nvSpPr>
        <p:spPr/>
        <p:txBody>
          <a:bodyPr>
            <a:normAutofit/>
          </a:bodyPr>
          <a:lstStyle/>
          <a:p>
            <a:r>
              <a:rPr lang="en-GB" dirty="0" err="1" smtClean="0"/>
              <a:t>Literatur</a:t>
            </a:r>
            <a:endParaRPr lang="en-GB" dirty="0"/>
          </a:p>
        </p:txBody>
      </p:sp>
      <p:sp>
        <p:nvSpPr>
          <p:cNvPr id="3" name="Inhaltsplatzhalter 2">
            <a:extLst>
              <a:ext uri="{FF2B5EF4-FFF2-40B4-BE49-F238E27FC236}">
                <a16:creationId xmlns:a16="http://schemas.microsoft.com/office/drawing/2014/main" id="{C31A77BA-0CA6-44B8-BFC7-32BBADF13896}"/>
              </a:ext>
            </a:extLst>
          </p:cNvPr>
          <p:cNvSpPr>
            <a:spLocks noGrp="1"/>
          </p:cNvSpPr>
          <p:nvPr>
            <p:ph idx="1"/>
          </p:nvPr>
        </p:nvSpPr>
        <p:spPr>
          <a:xfrm>
            <a:off x="563153" y="1952919"/>
            <a:ext cx="7886700" cy="3263504"/>
          </a:xfrm>
        </p:spPr>
        <p:txBody>
          <a:bodyPr/>
          <a:lstStyle/>
          <a:p>
            <a:r>
              <a:rPr lang="en-US" sz="1350" dirty="0">
                <a:latin typeface="+mj-lt"/>
              </a:rPr>
              <a:t>Ericsson, K. Anders, </a:t>
            </a:r>
            <a:r>
              <a:rPr lang="en-US" sz="1350" dirty="0" err="1">
                <a:latin typeface="+mj-lt"/>
              </a:rPr>
              <a:t>Krampe</a:t>
            </a:r>
            <a:r>
              <a:rPr lang="en-US" sz="1350" dirty="0">
                <a:latin typeface="+mj-lt"/>
              </a:rPr>
              <a:t>, Ralf Th., &amp; </a:t>
            </a:r>
            <a:r>
              <a:rPr lang="en-US" sz="1350" dirty="0" err="1">
                <a:latin typeface="+mj-lt"/>
              </a:rPr>
              <a:t>Tesch-Römer</a:t>
            </a:r>
            <a:r>
              <a:rPr lang="en-US" sz="1350" dirty="0">
                <a:latin typeface="+mj-lt"/>
              </a:rPr>
              <a:t>, Clemens. (1993). The role of deliberate practice in the acquisition of expert performance. </a:t>
            </a:r>
            <a:r>
              <a:rPr lang="en-US" sz="1350" i="1" dirty="0">
                <a:latin typeface="+mj-lt"/>
              </a:rPr>
              <a:t>Psychological Review, 100</a:t>
            </a:r>
            <a:r>
              <a:rPr lang="en-US" sz="1350" dirty="0">
                <a:latin typeface="+mj-lt"/>
              </a:rPr>
              <a:t>(3), 363-406. </a:t>
            </a:r>
          </a:p>
          <a:p>
            <a:r>
              <a:rPr lang="en-US" sz="1350" dirty="0">
                <a:latin typeface="+mj-lt"/>
              </a:rPr>
              <a:t>For an introduction in </a:t>
            </a:r>
            <a:r>
              <a:rPr lang="en-US" sz="1350" dirty="0" err="1">
                <a:latin typeface="+mj-lt"/>
              </a:rPr>
              <a:t>Bion’s</a:t>
            </a:r>
            <a:r>
              <a:rPr lang="en-US" sz="1350" dirty="0">
                <a:latin typeface="+mj-lt"/>
              </a:rPr>
              <a:t> (Learning from Experience, 1962) two persons psychology: </a:t>
            </a:r>
            <a:r>
              <a:rPr lang="de-DE" sz="1350" dirty="0">
                <a:latin typeface="+mj-lt"/>
              </a:rPr>
              <a:t>Weiss, H., &amp; Steiner, J. (2013). Das Labyrinth der </a:t>
            </a:r>
            <a:r>
              <a:rPr lang="de-DE" sz="1350" dirty="0" err="1">
                <a:latin typeface="+mj-lt"/>
              </a:rPr>
              <a:t>Borderline</a:t>
            </a:r>
            <a:r>
              <a:rPr lang="de-DE" sz="1350" dirty="0">
                <a:latin typeface="+mj-lt"/>
              </a:rPr>
              <a:t>-Kommunikation: Klinische Zugänge zum Erleben von Raum und Zeit: Klett-Cotta. – Kapitel 2</a:t>
            </a:r>
          </a:p>
          <a:p>
            <a:r>
              <a:rPr lang="en-US" sz="1350" dirty="0" err="1">
                <a:latin typeface="+mj-lt"/>
              </a:rPr>
              <a:t>Bion</a:t>
            </a:r>
            <a:r>
              <a:rPr lang="en-US" sz="1350" dirty="0">
                <a:latin typeface="+mj-lt"/>
              </a:rPr>
              <a:t>, Wilfred Ruprecht. (1962). Learning from Experience. London: William Heinemann Medical Books.</a:t>
            </a:r>
          </a:p>
        </p:txBody>
      </p:sp>
    </p:spTree>
    <p:extLst>
      <p:ext uri="{BB962C8B-B14F-4D97-AF65-F5344CB8AC3E}">
        <p14:creationId xmlns:p14="http://schemas.microsoft.com/office/powerpoint/2010/main" val="3942214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F7140A-FA5C-4EA8-B1BD-EFD154BB5F7B}"/>
              </a:ext>
            </a:extLst>
          </p:cNvPr>
          <p:cNvSpPr>
            <a:spLocks noGrp="1"/>
          </p:cNvSpPr>
          <p:nvPr>
            <p:ph type="title"/>
          </p:nvPr>
        </p:nvSpPr>
        <p:spPr/>
        <p:txBody>
          <a:bodyPr>
            <a:normAutofit/>
          </a:bodyPr>
          <a:lstStyle/>
          <a:p>
            <a:pPr algn="ctr"/>
            <a:r>
              <a:rPr lang="de-DE" sz="2100" dirty="0" err="1"/>
              <a:t>Thank</a:t>
            </a:r>
            <a:r>
              <a:rPr lang="de-DE" sz="2100" dirty="0"/>
              <a:t> </a:t>
            </a:r>
            <a:r>
              <a:rPr lang="de-DE" sz="2100" dirty="0" err="1"/>
              <a:t>you</a:t>
            </a:r>
            <a:r>
              <a:rPr lang="de-DE" sz="2100" dirty="0"/>
              <a:t> </a:t>
            </a:r>
            <a:r>
              <a:rPr lang="de-DE" sz="2100" dirty="0" err="1"/>
              <a:t>for</a:t>
            </a:r>
            <a:r>
              <a:rPr lang="de-DE" sz="2100" dirty="0"/>
              <a:t> </a:t>
            </a:r>
            <a:r>
              <a:rPr lang="de-DE" sz="2100" dirty="0" err="1"/>
              <a:t>your</a:t>
            </a:r>
            <a:r>
              <a:rPr lang="de-DE" sz="2100" dirty="0"/>
              <a:t> </a:t>
            </a:r>
            <a:r>
              <a:rPr lang="de-DE" sz="2100" dirty="0" err="1"/>
              <a:t>attention</a:t>
            </a:r>
            <a:r>
              <a:rPr lang="de-DE" sz="2100" dirty="0"/>
              <a:t>!</a:t>
            </a:r>
            <a:br>
              <a:rPr lang="de-DE" sz="2100" dirty="0"/>
            </a:br>
            <a:r>
              <a:rPr lang="de-DE" sz="2100" dirty="0"/>
              <a:t/>
            </a:r>
            <a:br>
              <a:rPr lang="de-DE" sz="2100" dirty="0"/>
            </a:br>
            <a:r>
              <a:rPr lang="de-DE" sz="2100" dirty="0">
                <a:hlinkClick r:id="rId3"/>
              </a:rPr>
              <a:t>guenter.hefler@3s.co.at</a:t>
            </a:r>
            <a:r>
              <a:rPr lang="de-DE" sz="2100" dirty="0"/>
              <a:t/>
            </a:r>
            <a:br>
              <a:rPr lang="de-DE" sz="2100" dirty="0"/>
            </a:br>
            <a:r>
              <a:rPr lang="de-DE" sz="2100" dirty="0">
                <a:hlinkClick r:id="rId4"/>
              </a:rPr>
              <a:t>eva.steinheimer@3s.co.at</a:t>
            </a:r>
            <a:r>
              <a:rPr lang="de-DE" sz="2100" dirty="0"/>
              <a:t/>
            </a:r>
            <a:br>
              <a:rPr lang="de-DE" sz="2100" dirty="0"/>
            </a:br>
            <a:r>
              <a:rPr lang="de-DE" sz="2100" dirty="0"/>
              <a:t/>
            </a:r>
            <a:br>
              <a:rPr lang="de-DE" sz="2100" dirty="0"/>
            </a:br>
            <a:r>
              <a:rPr lang="de-DE" sz="2100" dirty="0"/>
              <a:t>www.bridgingbarriers.eu</a:t>
            </a:r>
            <a:endParaRPr lang="en-GB" sz="2100" dirty="0"/>
          </a:p>
        </p:txBody>
      </p:sp>
      <p:sp>
        <p:nvSpPr>
          <p:cNvPr id="3" name="Textplatzhalter 2">
            <a:extLst>
              <a:ext uri="{FF2B5EF4-FFF2-40B4-BE49-F238E27FC236}">
                <a16:creationId xmlns:a16="http://schemas.microsoft.com/office/drawing/2014/main" id="{E7341120-BFA2-45CB-972C-79AAECF38B30}"/>
              </a:ext>
            </a:extLst>
          </p:cNvPr>
          <p:cNvSpPr>
            <a:spLocks noGrp="1"/>
          </p:cNvSpPr>
          <p:nvPr>
            <p:ph type="body" idx="1"/>
          </p:nvPr>
        </p:nvSpPr>
        <p:spPr>
          <a:xfrm>
            <a:off x="623888" y="4546998"/>
            <a:ext cx="7886700" cy="1125140"/>
          </a:xfrm>
        </p:spPr>
        <p:txBody>
          <a:bodyPr>
            <a:normAutofit/>
          </a:bodyPr>
          <a:lstStyle/>
          <a:p>
            <a:r>
              <a:rPr lang="en-GB" sz="135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2853075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E5C89-154A-42B9-B875-3F08318617CD}"/>
              </a:ext>
            </a:extLst>
          </p:cNvPr>
          <p:cNvSpPr>
            <a:spLocks noGrp="1"/>
          </p:cNvSpPr>
          <p:nvPr>
            <p:ph type="title" idx="4294967295"/>
          </p:nvPr>
        </p:nvSpPr>
        <p:spPr>
          <a:xfrm>
            <a:off x="703982" y="1635726"/>
            <a:ext cx="7609027" cy="3113903"/>
          </a:xfrm>
        </p:spPr>
        <p:txBody>
          <a:bodyPr>
            <a:normAutofit fontScale="90000"/>
          </a:bodyPr>
          <a:lstStyle/>
          <a:p>
            <a:pPr algn="ctr"/>
            <a:r>
              <a:rPr lang="en-GB" sz="3000" dirty="0"/>
              <a:t>Input 2</a:t>
            </a:r>
            <a:br>
              <a:rPr lang="en-GB" sz="3000" dirty="0"/>
            </a:br>
            <a:r>
              <a:rPr lang="en-GB" dirty="0"/>
              <a:t/>
            </a:r>
            <a:br>
              <a:rPr lang="en-GB" dirty="0"/>
            </a:br>
            <a:r>
              <a:rPr lang="de-DE" sz="3000" dirty="0"/>
              <a:t>Wie können Erwachsenen- und Basisbildnerinnen Lernenden helfen, Lernbarrieren zu überwinden?</a:t>
            </a:r>
            <a:br>
              <a:rPr lang="de-DE" sz="3000" dirty="0"/>
            </a:br>
            <a:r>
              <a:rPr lang="de-DE" sz="3000" dirty="0"/>
              <a:t/>
            </a:r>
            <a:br>
              <a:rPr lang="de-DE" sz="3000" dirty="0"/>
            </a:br>
            <a:r>
              <a:rPr lang="de-AT" sz="3000" b="1" dirty="0" smtClean="0"/>
              <a:t>Deliberate</a:t>
            </a:r>
            <a:r>
              <a:rPr lang="en-GB" sz="3000" b="1" dirty="0" smtClean="0"/>
              <a:t> </a:t>
            </a:r>
            <a:r>
              <a:rPr lang="en-GB" sz="3000" b="1" dirty="0"/>
              <a:t>Practice</a:t>
            </a:r>
            <a:br>
              <a:rPr lang="en-GB" sz="3000" b="1" dirty="0"/>
            </a:br>
            <a:r>
              <a:rPr lang="en-GB" sz="3000" dirty="0"/>
              <a:t/>
            </a:r>
            <a:br>
              <a:rPr lang="en-GB" sz="3000" dirty="0"/>
            </a:br>
            <a:r>
              <a:rPr lang="en-GB" sz="3000" dirty="0"/>
              <a:t/>
            </a:r>
            <a:br>
              <a:rPr lang="en-GB" sz="3000" dirty="0"/>
            </a:br>
            <a:r>
              <a:rPr lang="en-GB" sz="3000" dirty="0"/>
              <a:t>Günter Hefler &amp; Eva Steinheimer</a:t>
            </a:r>
          </a:p>
        </p:txBody>
      </p:sp>
    </p:spTree>
    <p:extLst>
      <p:ext uri="{BB962C8B-B14F-4D97-AF65-F5344CB8AC3E}">
        <p14:creationId xmlns:p14="http://schemas.microsoft.com/office/powerpoint/2010/main" val="3967750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3B4F425-C97F-7845-BE94-2ADC6DA76836}"/>
              </a:ext>
            </a:extLst>
          </p:cNvPr>
          <p:cNvSpPr>
            <a:spLocks noGrp="1"/>
          </p:cNvSpPr>
          <p:nvPr>
            <p:ph type="title"/>
          </p:nvPr>
        </p:nvSpPr>
        <p:spPr>
          <a:xfrm>
            <a:off x="2556163" y="670551"/>
            <a:ext cx="4586042" cy="625367"/>
          </a:xfrm>
        </p:spPr>
        <p:txBody>
          <a:bodyPr>
            <a:normAutofit/>
          </a:bodyPr>
          <a:lstStyle/>
          <a:p>
            <a:r>
              <a:rPr lang="de-AT" sz="3000" dirty="0" smtClean="0"/>
              <a:t>Präsentation</a:t>
            </a:r>
            <a:endParaRPr lang="de-AT" sz="3000" dirty="0"/>
          </a:p>
        </p:txBody>
      </p:sp>
      <p:pic>
        <p:nvPicPr>
          <p:cNvPr id="3074" name="Picture 2">
            <a:extLst>
              <a:ext uri="{FF2B5EF4-FFF2-40B4-BE49-F238E27FC236}">
                <a16:creationId xmlns:a16="http://schemas.microsoft.com/office/drawing/2014/main" id="{3D307CBF-1DFD-4F9D-B4F8-1963290AC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2127" y="3523508"/>
            <a:ext cx="1056410" cy="1584614"/>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01D0BB44-A9D8-42F6-87E9-1F60F097A994}"/>
              </a:ext>
            </a:extLst>
          </p:cNvPr>
          <p:cNvPicPr>
            <a:picLocks noChangeAspect="1"/>
          </p:cNvPicPr>
          <p:nvPr/>
        </p:nvPicPr>
        <p:blipFill rotWithShape="1">
          <a:blip r:embed="rId4">
            <a:extLst>
              <a:ext uri="{28A0092B-C50C-407E-A947-70E740481C1C}">
                <a14:useLocalDpi xmlns:a14="http://schemas.microsoft.com/office/drawing/2010/main" val="0"/>
              </a:ext>
            </a:extLst>
          </a:blip>
          <a:srcRect l="14578" t="13022"/>
          <a:stretch/>
        </p:blipFill>
        <p:spPr>
          <a:xfrm>
            <a:off x="589196" y="1660656"/>
            <a:ext cx="1112465" cy="1510303"/>
          </a:xfrm>
          <a:prstGeom prst="rect">
            <a:avLst/>
          </a:prstGeom>
        </p:spPr>
      </p:pic>
      <p:sp>
        <p:nvSpPr>
          <p:cNvPr id="8" name="Textfeld 7">
            <a:extLst>
              <a:ext uri="{FF2B5EF4-FFF2-40B4-BE49-F238E27FC236}">
                <a16:creationId xmlns:a16="http://schemas.microsoft.com/office/drawing/2014/main" id="{C2A0E376-14A2-405E-9B90-8526952E554F}"/>
              </a:ext>
            </a:extLst>
          </p:cNvPr>
          <p:cNvSpPr txBox="1"/>
          <p:nvPr/>
        </p:nvSpPr>
        <p:spPr>
          <a:xfrm>
            <a:off x="2061813" y="1644751"/>
            <a:ext cx="4868298" cy="1379865"/>
          </a:xfrm>
          <a:prstGeom prst="rect">
            <a:avLst/>
          </a:prstGeom>
          <a:noFill/>
        </p:spPr>
        <p:txBody>
          <a:bodyPr wrap="square" rtlCol="0">
            <a:spAutoFit/>
          </a:bodyPr>
          <a:lstStyle/>
          <a:p>
            <a:r>
              <a:rPr lang="en-GB" sz="1200" b="1" dirty="0">
                <a:latin typeface="+mj-lt"/>
                <a:cs typeface="Times New Roman" panose="02020603050405020304" pitchFamily="18" charset="0"/>
              </a:rPr>
              <a:t>Eva Steinheimer</a:t>
            </a:r>
          </a:p>
          <a:p>
            <a:pPr>
              <a:spcAft>
                <a:spcPts val="675"/>
              </a:spcAft>
            </a:pPr>
            <a:r>
              <a:rPr lang="de-DE" sz="1200" dirty="0">
                <a:latin typeface="+mj-lt"/>
                <a:cs typeface="Times New Roman" panose="02020603050405020304" pitchFamily="18" charset="0"/>
              </a:rPr>
              <a:t>Forscherin und Projektleiterin bei 3s - Wien</a:t>
            </a:r>
          </a:p>
          <a:p>
            <a:pPr>
              <a:spcAft>
                <a:spcPts val="675"/>
              </a:spcAft>
            </a:pPr>
            <a:r>
              <a:rPr lang="de-DE" sz="1200" dirty="0">
                <a:latin typeface="+mj-lt"/>
                <a:cs typeface="Times New Roman" panose="02020603050405020304" pitchFamily="18" charset="0"/>
              </a:rPr>
              <a:t>Forschungsthemen sind u.a. LLL (Schwerpunkt Berufsbildung und berufsbezogenes Lernen), Evaluationsstudien; Politikanalyse; Kompetenzentwicklung; formale und non-formale Erwachsenenbildung</a:t>
            </a:r>
          </a:p>
          <a:p>
            <a:pPr>
              <a:spcAft>
                <a:spcPts val="675"/>
              </a:spcAft>
            </a:pPr>
            <a:r>
              <a:rPr lang="de-DE" sz="1200" b="1" dirty="0">
                <a:latin typeface="+mj-lt"/>
                <a:cs typeface="Times New Roman" panose="02020603050405020304" pitchFamily="18" charset="0"/>
              </a:rPr>
              <a:t>Rolle in Bridging Barriers</a:t>
            </a:r>
            <a:r>
              <a:rPr lang="de-DE" sz="1200" dirty="0">
                <a:latin typeface="+mj-lt"/>
                <a:cs typeface="Times New Roman" panose="02020603050405020304" pitchFamily="18" charset="0"/>
              </a:rPr>
              <a:t>: Projektkoordination, Forscherin</a:t>
            </a:r>
          </a:p>
        </p:txBody>
      </p:sp>
      <p:sp>
        <p:nvSpPr>
          <p:cNvPr id="12" name="Textfeld 11">
            <a:extLst>
              <a:ext uri="{FF2B5EF4-FFF2-40B4-BE49-F238E27FC236}">
                <a16:creationId xmlns:a16="http://schemas.microsoft.com/office/drawing/2014/main" id="{E984913A-3508-46A2-B3DD-A941810C1C39}"/>
              </a:ext>
            </a:extLst>
          </p:cNvPr>
          <p:cNvSpPr txBox="1"/>
          <p:nvPr/>
        </p:nvSpPr>
        <p:spPr>
          <a:xfrm>
            <a:off x="725474" y="3748638"/>
            <a:ext cx="4916789" cy="1379865"/>
          </a:xfrm>
          <a:prstGeom prst="rect">
            <a:avLst/>
          </a:prstGeom>
          <a:noFill/>
        </p:spPr>
        <p:txBody>
          <a:bodyPr wrap="square" rtlCol="0">
            <a:spAutoFit/>
          </a:bodyPr>
          <a:lstStyle/>
          <a:p>
            <a:r>
              <a:rPr lang="en-GB" sz="1200" b="1" dirty="0">
                <a:latin typeface="+mj-lt"/>
                <a:cs typeface="Times New Roman" panose="02020603050405020304" pitchFamily="18" charset="0"/>
              </a:rPr>
              <a:t>Günter </a:t>
            </a:r>
            <a:r>
              <a:rPr lang="en-GB" sz="1200" b="1" dirty="0" err="1">
                <a:latin typeface="+mj-lt"/>
                <a:cs typeface="Times New Roman" panose="02020603050405020304" pitchFamily="18" charset="0"/>
              </a:rPr>
              <a:t>Hefler</a:t>
            </a:r>
            <a:endParaRPr lang="en-GB" sz="1200" b="1" dirty="0">
              <a:latin typeface="+mj-lt"/>
              <a:cs typeface="Times New Roman" panose="02020603050405020304" pitchFamily="18" charset="0"/>
            </a:endParaRPr>
          </a:p>
          <a:p>
            <a:pPr>
              <a:spcAft>
                <a:spcPts val="675"/>
              </a:spcAft>
            </a:pPr>
            <a:r>
              <a:rPr lang="de-DE" sz="1200" dirty="0">
                <a:latin typeface="+mj-lt"/>
                <a:cs typeface="Times New Roman" panose="02020603050405020304" pitchFamily="18" charset="0"/>
              </a:rPr>
              <a:t>Wissenschaftlicher Mitarbeiter und Projektleiter bei 3s - Wien</a:t>
            </a:r>
          </a:p>
          <a:p>
            <a:pPr>
              <a:spcAft>
                <a:spcPts val="675"/>
              </a:spcAft>
            </a:pPr>
            <a:r>
              <a:rPr lang="de-DE" sz="1200" dirty="0">
                <a:latin typeface="+mj-lt"/>
                <a:cs typeface="Times New Roman" panose="02020603050405020304" pitchFamily="18" charset="0"/>
              </a:rPr>
              <a:t>Länderübergreifende vergleichende Forschung zu LLL, formaler und non-formaler Erwachsenenbildung, betrieblicher Weiterbildung und Lernen am Arbeitsplatz, Kompetenzentwicklung; Bildungsstatistik </a:t>
            </a:r>
          </a:p>
          <a:p>
            <a:pPr>
              <a:spcAft>
                <a:spcPts val="675"/>
              </a:spcAft>
            </a:pPr>
            <a:r>
              <a:rPr lang="de-DE" sz="1200" b="1" dirty="0">
                <a:latin typeface="+mj-lt"/>
                <a:cs typeface="Times New Roman" panose="02020603050405020304" pitchFamily="18" charset="0"/>
              </a:rPr>
              <a:t>Rolle in Bridging Barriers</a:t>
            </a:r>
            <a:r>
              <a:rPr lang="de-DE" sz="1200" dirty="0">
                <a:latin typeface="+mj-lt"/>
                <a:cs typeface="Times New Roman" panose="02020603050405020304" pitchFamily="18" charset="0"/>
              </a:rPr>
              <a:t>: Senior Researcher</a:t>
            </a:r>
            <a:endParaRPr lang="en-GB" sz="1200" dirty="0">
              <a:latin typeface="+mj-lt"/>
              <a:cs typeface="Times New Roman" panose="02020603050405020304" pitchFamily="18" charset="0"/>
            </a:endParaRPr>
          </a:p>
        </p:txBody>
      </p:sp>
      <p:cxnSp>
        <p:nvCxnSpPr>
          <p:cNvPr id="10" name="Gerader Verbinder 9">
            <a:extLst>
              <a:ext uri="{FF2B5EF4-FFF2-40B4-BE49-F238E27FC236}">
                <a16:creationId xmlns:a16="http://schemas.microsoft.com/office/drawing/2014/main" id="{52D34554-5D2A-4514-A7F3-74C20C9444D3}"/>
              </a:ext>
            </a:extLst>
          </p:cNvPr>
          <p:cNvCxnSpPr>
            <a:cxnSpLocks/>
          </p:cNvCxnSpPr>
          <p:nvPr/>
        </p:nvCxnSpPr>
        <p:spPr>
          <a:xfrm>
            <a:off x="589197" y="3367167"/>
            <a:ext cx="7694729" cy="326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445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6F669-7603-440D-8675-A17C8F168A21}"/>
              </a:ext>
            </a:extLst>
          </p:cNvPr>
          <p:cNvSpPr>
            <a:spLocks noGrp="1"/>
          </p:cNvSpPr>
          <p:nvPr>
            <p:ph type="title"/>
          </p:nvPr>
        </p:nvSpPr>
        <p:spPr>
          <a:xfrm>
            <a:off x="306457" y="1026968"/>
            <a:ext cx="8623737" cy="1135890"/>
          </a:xfrm>
        </p:spPr>
        <p:txBody>
          <a:bodyPr>
            <a:normAutofit/>
          </a:bodyPr>
          <a:lstStyle/>
          <a:p>
            <a:pPr algn="ctr"/>
            <a:r>
              <a:rPr lang="de-AT" sz="2700" dirty="0"/>
              <a:t>Herausforderungen in der Basisbildung/Erwachsenenbildung</a:t>
            </a:r>
          </a:p>
        </p:txBody>
      </p:sp>
      <p:sp>
        <p:nvSpPr>
          <p:cNvPr id="22" name="Rechteck 21">
            <a:extLst>
              <a:ext uri="{FF2B5EF4-FFF2-40B4-BE49-F238E27FC236}">
                <a16:creationId xmlns:a16="http://schemas.microsoft.com/office/drawing/2014/main" id="{E6EB5654-CB89-459D-B2F3-6842126205E9}"/>
              </a:ext>
            </a:extLst>
          </p:cNvPr>
          <p:cNvSpPr/>
          <p:nvPr/>
        </p:nvSpPr>
        <p:spPr>
          <a:xfrm>
            <a:off x="1945958" y="2689059"/>
            <a:ext cx="2546033" cy="48837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sz="900" b="0" i="0" u="none" strike="noStrike" kern="1200" baseline="0">
                <a:solidFill>
                  <a:prstClr val="black"/>
                </a:solidFill>
                <a:latin typeface="+mn-lt"/>
                <a:ea typeface="+mn-ea"/>
                <a:cs typeface="+mn-cs"/>
              </a:defRPr>
            </a:pPr>
            <a:r>
              <a:rPr lang="de-AT" sz="1050" dirty="0">
                <a:solidFill>
                  <a:schemeClr val="bg1"/>
                </a:solidFill>
                <a:latin typeface="Calibri" panose="020F0502020204030204"/>
              </a:rPr>
              <a:t>B</a:t>
            </a:r>
            <a:r>
              <a:rPr lang="de-AT" sz="1050" dirty="0">
                <a:solidFill>
                  <a:schemeClr val="bg1"/>
                </a:solidFill>
              </a:rPr>
              <a:t>arrieren vermuteter Nützlichkeit</a:t>
            </a:r>
            <a:endParaRPr lang="de-AT" sz="1050" dirty="0">
              <a:solidFill>
                <a:schemeClr val="bg1"/>
              </a:solidFill>
              <a:latin typeface="Calibri" panose="020F0502020204030204"/>
            </a:endParaRPr>
          </a:p>
        </p:txBody>
      </p:sp>
      <p:sp>
        <p:nvSpPr>
          <p:cNvPr id="25" name="Rechteck 24">
            <a:extLst>
              <a:ext uri="{FF2B5EF4-FFF2-40B4-BE49-F238E27FC236}">
                <a16:creationId xmlns:a16="http://schemas.microsoft.com/office/drawing/2014/main" id="{11372E7D-D999-48D0-BD8E-A4D01638B708}"/>
              </a:ext>
            </a:extLst>
          </p:cNvPr>
          <p:cNvSpPr/>
          <p:nvPr/>
        </p:nvSpPr>
        <p:spPr>
          <a:xfrm>
            <a:off x="1953008" y="3208482"/>
            <a:ext cx="2538983" cy="5439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900" b="0" i="0" u="none" strike="noStrike" kern="1200" baseline="0">
                <a:solidFill>
                  <a:prstClr val="black"/>
                </a:solidFill>
                <a:latin typeface="+mn-lt"/>
                <a:ea typeface="+mn-ea"/>
                <a:cs typeface="+mn-cs"/>
              </a:defRPr>
            </a:pPr>
            <a:r>
              <a:rPr lang="de-AT" sz="1050" dirty="0">
                <a:solidFill>
                  <a:schemeClr val="bg1"/>
                </a:solidFill>
                <a:latin typeface="Calibri" panose="020F0502020204030204"/>
              </a:rPr>
              <a:t>Kognitive Barrieren</a:t>
            </a:r>
          </a:p>
        </p:txBody>
      </p:sp>
      <p:sp>
        <p:nvSpPr>
          <p:cNvPr id="26" name="Rechteck 25">
            <a:extLst>
              <a:ext uri="{FF2B5EF4-FFF2-40B4-BE49-F238E27FC236}">
                <a16:creationId xmlns:a16="http://schemas.microsoft.com/office/drawing/2014/main" id="{5C58E383-3BF1-4CE0-93C9-56ABB4D28CF2}"/>
              </a:ext>
            </a:extLst>
          </p:cNvPr>
          <p:cNvSpPr/>
          <p:nvPr/>
        </p:nvSpPr>
        <p:spPr>
          <a:xfrm>
            <a:off x="1953008" y="2169515"/>
            <a:ext cx="2538983" cy="481446"/>
          </a:xfrm>
          <a:prstGeom prst="rect">
            <a:avLst/>
          </a:prstGeom>
          <a:solidFill>
            <a:srgbClr val="EE7B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050" dirty="0"/>
              <a:t>Psychosoziale </a:t>
            </a:r>
            <a:r>
              <a:rPr lang="de-AT" sz="1050" dirty="0">
                <a:solidFill>
                  <a:schemeClr val="bg1"/>
                </a:solidFill>
              </a:rPr>
              <a:t>Barrieren</a:t>
            </a:r>
          </a:p>
        </p:txBody>
      </p:sp>
      <p:sp>
        <p:nvSpPr>
          <p:cNvPr id="34" name="Textfeld 33">
            <a:extLst>
              <a:ext uri="{FF2B5EF4-FFF2-40B4-BE49-F238E27FC236}">
                <a16:creationId xmlns:a16="http://schemas.microsoft.com/office/drawing/2014/main" id="{996940E2-2B5C-4DE7-99C6-7021D329A01F}"/>
              </a:ext>
            </a:extLst>
          </p:cNvPr>
          <p:cNvSpPr txBox="1"/>
          <p:nvPr/>
        </p:nvSpPr>
        <p:spPr>
          <a:xfrm>
            <a:off x="202987" y="2263357"/>
            <a:ext cx="1765156" cy="1338828"/>
          </a:xfrm>
          <a:prstGeom prst="rect">
            <a:avLst/>
          </a:prstGeom>
          <a:noFill/>
        </p:spPr>
        <p:txBody>
          <a:bodyPr wrap="square" rtlCol="0">
            <a:spAutoFit/>
          </a:bodyPr>
          <a:lstStyle/>
          <a:p>
            <a:pPr algn="r"/>
            <a:r>
              <a:rPr lang="de-DE" sz="1350" dirty="0">
                <a:latin typeface="+mj-lt"/>
              </a:rPr>
              <a:t>Lernende mit unterschiedlichen Bedürfnissen, die durch die drei Kerndimensionen erfasst werden</a:t>
            </a:r>
            <a:endParaRPr lang="en-GB" sz="1350" dirty="0">
              <a:latin typeface="+mj-lt"/>
            </a:endParaRPr>
          </a:p>
        </p:txBody>
      </p:sp>
      <p:sp>
        <p:nvSpPr>
          <p:cNvPr id="20" name="Sprechblase: rechteckig mit abgerundeten Ecken 5">
            <a:extLst>
              <a:ext uri="{FF2B5EF4-FFF2-40B4-BE49-F238E27FC236}">
                <a16:creationId xmlns:a16="http://schemas.microsoft.com/office/drawing/2014/main" id="{B6735EA0-E988-4F01-AF48-45470613E5FC}"/>
              </a:ext>
            </a:extLst>
          </p:cNvPr>
          <p:cNvSpPr/>
          <p:nvPr/>
        </p:nvSpPr>
        <p:spPr>
          <a:xfrm>
            <a:off x="4800600" y="2023110"/>
            <a:ext cx="4129594" cy="714629"/>
          </a:xfrm>
          <a:prstGeom prst="wedgeRoundRectCallout">
            <a:avLst>
              <a:gd name="adj1" fmla="val -67520"/>
              <a:gd name="adj2" fmla="val -8866"/>
              <a:gd name="adj3" fmla="val 1666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AT" sz="900" dirty="0">
                <a:solidFill>
                  <a:schemeClr val="tx1"/>
                </a:solidFill>
              </a:rPr>
              <a:t>Barrieren im Zusammenhang mit </a:t>
            </a:r>
            <a:r>
              <a:rPr lang="de-AT" sz="900" b="1" dirty="0">
                <a:solidFill>
                  <a:schemeClr val="tx1"/>
                </a:solidFill>
              </a:rPr>
              <a:t>psycho-sozialen Aufgaben</a:t>
            </a:r>
            <a:r>
              <a:rPr lang="de-AT" sz="900" dirty="0">
                <a:solidFill>
                  <a:schemeClr val="tx1"/>
                </a:solidFill>
              </a:rPr>
              <a:t>, die erforderlich sind, um a) einen (organisierten) Lernprozess zu bestehen, b) sich innerhalb einer Gruppe zu befinden und mit ihren Mitgliedern in Beziehung zu stehen, einschließlich des </a:t>
            </a:r>
            <a:r>
              <a:rPr lang="de-AT" sz="900" b="1" dirty="0">
                <a:solidFill>
                  <a:schemeClr val="tx1"/>
                </a:solidFill>
              </a:rPr>
              <a:t>Lehrers</a:t>
            </a:r>
            <a:r>
              <a:rPr lang="de-AT" sz="900" dirty="0">
                <a:solidFill>
                  <a:schemeClr val="tx1"/>
                </a:solidFill>
              </a:rPr>
              <a:t> oder der aktuellen äußeren </a:t>
            </a:r>
            <a:r>
              <a:rPr lang="de-AT" sz="900" b="1" dirty="0">
                <a:solidFill>
                  <a:schemeClr val="tx1"/>
                </a:solidFill>
              </a:rPr>
              <a:t>Störungs- und Stressfaktoren</a:t>
            </a:r>
            <a:r>
              <a:rPr lang="de-AT" sz="900" dirty="0">
                <a:solidFill>
                  <a:schemeClr val="tx1"/>
                </a:solidFill>
              </a:rPr>
              <a:t>, die sich aus der Lebensstruktur eines Teilnehmers ergeben.</a:t>
            </a:r>
          </a:p>
        </p:txBody>
      </p:sp>
      <p:sp>
        <p:nvSpPr>
          <p:cNvPr id="27" name="Sprechblase: rechteckig mit abgerundeten Ecken 5">
            <a:extLst>
              <a:ext uri="{FF2B5EF4-FFF2-40B4-BE49-F238E27FC236}">
                <a16:creationId xmlns:a16="http://schemas.microsoft.com/office/drawing/2014/main" id="{B6735EA0-E988-4F01-AF48-45470613E5FC}"/>
              </a:ext>
            </a:extLst>
          </p:cNvPr>
          <p:cNvSpPr/>
          <p:nvPr/>
        </p:nvSpPr>
        <p:spPr>
          <a:xfrm>
            <a:off x="4673188" y="2934296"/>
            <a:ext cx="4129594" cy="486273"/>
          </a:xfrm>
          <a:prstGeom prst="wedgeRoundRectCallout">
            <a:avLst>
              <a:gd name="adj1" fmla="val -59949"/>
              <a:gd name="adj2" fmla="val -28391"/>
              <a:gd name="adj3" fmla="val 1666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AT" sz="900" dirty="0">
                <a:solidFill>
                  <a:schemeClr val="tx1"/>
                </a:solidFill>
              </a:rPr>
              <a:t>Barrieren, die mit einem Mangel an w</a:t>
            </a:r>
            <a:r>
              <a:rPr lang="de-AT" sz="900" b="1" dirty="0">
                <a:solidFill>
                  <a:schemeClr val="tx1"/>
                </a:solidFill>
              </a:rPr>
              <a:t>ahrgenommener Nützlichkeit/einem Mangel an bedeutungsvollem Kontext</a:t>
            </a:r>
            <a:r>
              <a:rPr lang="de-AT" sz="900" dirty="0">
                <a:solidFill>
                  <a:schemeClr val="tx1"/>
                </a:solidFill>
              </a:rPr>
              <a:t> zusammenhängen und eine bessere Einordnung der Lernaufgabe in den Kontext des eigenen Lebens erfordern.</a:t>
            </a:r>
          </a:p>
        </p:txBody>
      </p:sp>
      <p:sp>
        <p:nvSpPr>
          <p:cNvPr id="28" name="Sprechblase: rechteckig mit abgerundeten Ecken 5">
            <a:extLst>
              <a:ext uri="{FF2B5EF4-FFF2-40B4-BE49-F238E27FC236}">
                <a16:creationId xmlns:a16="http://schemas.microsoft.com/office/drawing/2014/main" id="{B6735EA0-E988-4F01-AF48-45470613E5FC}"/>
              </a:ext>
            </a:extLst>
          </p:cNvPr>
          <p:cNvSpPr/>
          <p:nvPr/>
        </p:nvSpPr>
        <p:spPr>
          <a:xfrm>
            <a:off x="4673188" y="3883736"/>
            <a:ext cx="4129594" cy="581108"/>
          </a:xfrm>
          <a:prstGeom prst="wedgeRoundRectCallout">
            <a:avLst>
              <a:gd name="adj1" fmla="val -66828"/>
              <a:gd name="adj2" fmla="val -101066"/>
              <a:gd name="adj3" fmla="val 1666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AT" sz="900" dirty="0">
                <a:solidFill>
                  <a:schemeClr val="tx1"/>
                </a:solidFill>
              </a:rPr>
              <a:t>Barrieren bei der Bewältigung bestimmter </a:t>
            </a:r>
            <a:r>
              <a:rPr lang="de-AT" sz="900" b="1" dirty="0">
                <a:solidFill>
                  <a:schemeClr val="tx1"/>
                </a:solidFill>
              </a:rPr>
              <a:t>kognitiver Aufgaben</a:t>
            </a:r>
            <a:r>
              <a:rPr lang="de-AT" sz="900" dirty="0">
                <a:solidFill>
                  <a:schemeClr val="tx1"/>
                </a:solidFill>
              </a:rPr>
              <a:t>, die erforderlich sind, um beim Lesen/Schreiben/Zweitspracherwerb/Zählen einen bestimmten Schritt vorwärts zu machen, was weitere Fortschritte auch in anderen Bereichen behindern kann </a:t>
            </a:r>
          </a:p>
        </p:txBody>
      </p:sp>
      <p:sp>
        <p:nvSpPr>
          <p:cNvPr id="29" name="Rechteck 28">
            <a:extLst>
              <a:ext uri="{FF2B5EF4-FFF2-40B4-BE49-F238E27FC236}">
                <a16:creationId xmlns:a16="http://schemas.microsoft.com/office/drawing/2014/main" id="{11372E7D-D999-48D0-BD8E-A4D01638B708}"/>
              </a:ext>
            </a:extLst>
          </p:cNvPr>
          <p:cNvSpPr/>
          <p:nvPr/>
        </p:nvSpPr>
        <p:spPr>
          <a:xfrm>
            <a:off x="1945959" y="3788145"/>
            <a:ext cx="2538983" cy="54391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900" b="0" i="0" u="none" strike="noStrike" kern="1200" baseline="0">
                <a:solidFill>
                  <a:prstClr val="black"/>
                </a:solidFill>
                <a:latin typeface="+mn-lt"/>
                <a:ea typeface="+mn-ea"/>
                <a:cs typeface="+mn-cs"/>
              </a:defRPr>
            </a:pPr>
            <a:r>
              <a:rPr lang="de-DE" sz="1050" dirty="0">
                <a:solidFill>
                  <a:schemeClr val="bg1"/>
                </a:solidFill>
                <a:latin typeface="Calibri" panose="020F0502020204030204"/>
              </a:rPr>
              <a:t>Unspezifische Barrieren</a:t>
            </a:r>
          </a:p>
        </p:txBody>
      </p:sp>
      <p:sp>
        <p:nvSpPr>
          <p:cNvPr id="5" name="Textfeld 4"/>
          <p:cNvSpPr txBox="1"/>
          <p:nvPr/>
        </p:nvSpPr>
        <p:spPr>
          <a:xfrm>
            <a:off x="792956" y="4564857"/>
            <a:ext cx="7886700" cy="715581"/>
          </a:xfrm>
          <a:prstGeom prst="rect">
            <a:avLst/>
          </a:prstGeom>
          <a:noFill/>
        </p:spPr>
        <p:txBody>
          <a:bodyPr wrap="square" rtlCol="0">
            <a:spAutoFit/>
          </a:bodyPr>
          <a:lstStyle/>
          <a:p>
            <a:r>
              <a:rPr lang="de-DE" sz="1350" dirty="0">
                <a:latin typeface="+mj-lt"/>
              </a:rPr>
              <a:t>In der Praxis treten die Barrieren kaum in reiner Form auf.</a:t>
            </a:r>
            <a:br>
              <a:rPr lang="de-DE" sz="1350" dirty="0">
                <a:latin typeface="+mj-lt"/>
              </a:rPr>
            </a:br>
            <a:r>
              <a:rPr lang="de-DE" sz="1350" dirty="0">
                <a:latin typeface="+mj-lt"/>
              </a:rPr>
              <a:t>Meist ist es eine Kombination von Barrieren oder sie sind so unspezifisch, dass die eigentlichen Barrieren nicht erkennbar sind.</a:t>
            </a:r>
          </a:p>
        </p:txBody>
      </p:sp>
    </p:spTree>
    <p:extLst>
      <p:ext uri="{BB962C8B-B14F-4D97-AF65-F5344CB8AC3E}">
        <p14:creationId xmlns:p14="http://schemas.microsoft.com/office/powerpoint/2010/main" val="621099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967BA55-FC48-4A8F-90B7-31AD32D9D9E9}"/>
              </a:ext>
            </a:extLst>
          </p:cNvPr>
          <p:cNvPicPr>
            <a:picLocks noChangeAspect="1"/>
          </p:cNvPicPr>
          <p:nvPr/>
        </p:nvPicPr>
        <p:blipFill rotWithShape="1">
          <a:blip r:embed="rId3"/>
          <a:srcRect l="7772" t="15741" r="6264" b="3320"/>
          <a:stretch/>
        </p:blipFill>
        <p:spPr>
          <a:xfrm>
            <a:off x="1921223" y="1547845"/>
            <a:ext cx="5143947" cy="3631358"/>
          </a:xfrm>
          <a:prstGeom prst="rect">
            <a:avLst/>
          </a:prstGeom>
        </p:spPr>
      </p:pic>
      <p:sp>
        <p:nvSpPr>
          <p:cNvPr id="5" name="Textfeld 4">
            <a:extLst>
              <a:ext uri="{FF2B5EF4-FFF2-40B4-BE49-F238E27FC236}">
                <a16:creationId xmlns:a16="http://schemas.microsoft.com/office/drawing/2014/main" id="{06EF9D51-76AD-417E-B040-22A0185E8D4C}"/>
              </a:ext>
            </a:extLst>
          </p:cNvPr>
          <p:cNvSpPr txBox="1"/>
          <p:nvPr/>
        </p:nvSpPr>
        <p:spPr>
          <a:xfrm>
            <a:off x="5007769" y="1821657"/>
            <a:ext cx="157163" cy="2482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sz="1013" dirty="0"/>
              <a:t>9</a:t>
            </a:r>
          </a:p>
        </p:txBody>
      </p:sp>
      <p:sp>
        <p:nvSpPr>
          <p:cNvPr id="22" name="Textfeld 21">
            <a:extLst>
              <a:ext uri="{FF2B5EF4-FFF2-40B4-BE49-F238E27FC236}">
                <a16:creationId xmlns:a16="http://schemas.microsoft.com/office/drawing/2014/main" id="{7868AAD4-4630-489A-BAC8-C892F36B079E}"/>
              </a:ext>
            </a:extLst>
          </p:cNvPr>
          <p:cNvSpPr txBox="1"/>
          <p:nvPr/>
        </p:nvSpPr>
        <p:spPr>
          <a:xfrm>
            <a:off x="4264819" y="3221251"/>
            <a:ext cx="157163" cy="2482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sz="1013" dirty="0"/>
              <a:t>6</a:t>
            </a:r>
          </a:p>
        </p:txBody>
      </p:sp>
      <p:sp>
        <p:nvSpPr>
          <p:cNvPr id="23" name="Textfeld 22">
            <a:extLst>
              <a:ext uri="{FF2B5EF4-FFF2-40B4-BE49-F238E27FC236}">
                <a16:creationId xmlns:a16="http://schemas.microsoft.com/office/drawing/2014/main" id="{2F75CB5D-C1F7-47CD-A58A-1FECD396A5AD}"/>
              </a:ext>
            </a:extLst>
          </p:cNvPr>
          <p:cNvSpPr txBox="1"/>
          <p:nvPr/>
        </p:nvSpPr>
        <p:spPr>
          <a:xfrm>
            <a:off x="4793456" y="2512368"/>
            <a:ext cx="157163" cy="2482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sz="1013" dirty="0"/>
              <a:t>8</a:t>
            </a:r>
          </a:p>
        </p:txBody>
      </p:sp>
      <p:sp>
        <p:nvSpPr>
          <p:cNvPr id="24" name="Textfeld 23">
            <a:extLst>
              <a:ext uri="{FF2B5EF4-FFF2-40B4-BE49-F238E27FC236}">
                <a16:creationId xmlns:a16="http://schemas.microsoft.com/office/drawing/2014/main" id="{7896DC3A-A2C6-4FFB-859F-C399D1046D4D}"/>
              </a:ext>
            </a:extLst>
          </p:cNvPr>
          <p:cNvSpPr txBox="1"/>
          <p:nvPr/>
        </p:nvSpPr>
        <p:spPr>
          <a:xfrm>
            <a:off x="2128837" y="4936332"/>
            <a:ext cx="157163" cy="2482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sz="1013" dirty="0"/>
              <a:t>3</a:t>
            </a:r>
          </a:p>
        </p:txBody>
      </p:sp>
      <p:sp>
        <p:nvSpPr>
          <p:cNvPr id="25" name="Textfeld 24">
            <a:extLst>
              <a:ext uri="{FF2B5EF4-FFF2-40B4-BE49-F238E27FC236}">
                <a16:creationId xmlns:a16="http://schemas.microsoft.com/office/drawing/2014/main" id="{C8B2FAF9-6628-4E6D-B1C0-6AEE6537BB13}"/>
              </a:ext>
            </a:extLst>
          </p:cNvPr>
          <p:cNvSpPr txBox="1"/>
          <p:nvPr/>
        </p:nvSpPr>
        <p:spPr>
          <a:xfrm>
            <a:off x="3953843" y="4839600"/>
            <a:ext cx="157163" cy="2482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sz="1013" dirty="0"/>
              <a:t>5</a:t>
            </a:r>
          </a:p>
        </p:txBody>
      </p:sp>
      <p:sp>
        <p:nvSpPr>
          <p:cNvPr id="26" name="Textfeld 25">
            <a:extLst>
              <a:ext uri="{FF2B5EF4-FFF2-40B4-BE49-F238E27FC236}">
                <a16:creationId xmlns:a16="http://schemas.microsoft.com/office/drawing/2014/main" id="{47E7C9B4-920A-4CB7-8063-70CF37C96E31}"/>
              </a:ext>
            </a:extLst>
          </p:cNvPr>
          <p:cNvSpPr txBox="1"/>
          <p:nvPr/>
        </p:nvSpPr>
        <p:spPr>
          <a:xfrm>
            <a:off x="3796681" y="3750915"/>
            <a:ext cx="157163" cy="2482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sz="1013" dirty="0"/>
              <a:t>4</a:t>
            </a:r>
          </a:p>
        </p:txBody>
      </p:sp>
      <p:sp>
        <p:nvSpPr>
          <p:cNvPr id="27" name="Textfeld 26">
            <a:extLst>
              <a:ext uri="{FF2B5EF4-FFF2-40B4-BE49-F238E27FC236}">
                <a16:creationId xmlns:a16="http://schemas.microsoft.com/office/drawing/2014/main" id="{7C8E391A-5769-4D94-AE1A-0DC7E3E0830A}"/>
              </a:ext>
            </a:extLst>
          </p:cNvPr>
          <p:cNvSpPr txBox="1"/>
          <p:nvPr/>
        </p:nvSpPr>
        <p:spPr>
          <a:xfrm>
            <a:off x="5272087" y="4271963"/>
            <a:ext cx="157163" cy="2482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sz="1013" dirty="0"/>
              <a:t>2</a:t>
            </a:r>
          </a:p>
        </p:txBody>
      </p:sp>
      <p:sp>
        <p:nvSpPr>
          <p:cNvPr id="28" name="Textfeld 27">
            <a:extLst>
              <a:ext uri="{FF2B5EF4-FFF2-40B4-BE49-F238E27FC236}">
                <a16:creationId xmlns:a16="http://schemas.microsoft.com/office/drawing/2014/main" id="{3D3BD0F5-DAD2-4C21-AE3A-737DB35DAF52}"/>
              </a:ext>
            </a:extLst>
          </p:cNvPr>
          <p:cNvSpPr txBox="1"/>
          <p:nvPr/>
        </p:nvSpPr>
        <p:spPr>
          <a:xfrm>
            <a:off x="5965031" y="3647041"/>
            <a:ext cx="157163" cy="2482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sz="1013" dirty="0"/>
              <a:t>1</a:t>
            </a:r>
          </a:p>
        </p:txBody>
      </p:sp>
      <p:sp>
        <p:nvSpPr>
          <p:cNvPr id="29" name="Textfeld 28">
            <a:extLst>
              <a:ext uri="{FF2B5EF4-FFF2-40B4-BE49-F238E27FC236}">
                <a16:creationId xmlns:a16="http://schemas.microsoft.com/office/drawing/2014/main" id="{BCD41DD9-0E22-4717-991F-900550B481B6}"/>
              </a:ext>
            </a:extLst>
          </p:cNvPr>
          <p:cNvSpPr txBox="1"/>
          <p:nvPr/>
        </p:nvSpPr>
        <p:spPr>
          <a:xfrm>
            <a:off x="5836444" y="3155775"/>
            <a:ext cx="157163" cy="2482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sz="1013" dirty="0"/>
              <a:t>7</a:t>
            </a:r>
          </a:p>
        </p:txBody>
      </p:sp>
    </p:spTree>
    <p:extLst>
      <p:ext uri="{BB962C8B-B14F-4D97-AF65-F5344CB8AC3E}">
        <p14:creationId xmlns:p14="http://schemas.microsoft.com/office/powerpoint/2010/main" val="222244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0B3E72-FE6D-C64E-A210-C0C2CD8E55D4}"/>
              </a:ext>
            </a:extLst>
          </p:cNvPr>
          <p:cNvSpPr>
            <a:spLocks noGrp="1"/>
          </p:cNvSpPr>
          <p:nvPr>
            <p:ph type="title"/>
          </p:nvPr>
        </p:nvSpPr>
        <p:spPr>
          <a:xfrm>
            <a:off x="1005392" y="999217"/>
            <a:ext cx="7409832" cy="642938"/>
          </a:xfrm>
        </p:spPr>
        <p:txBody>
          <a:bodyPr>
            <a:normAutofit/>
          </a:bodyPr>
          <a:lstStyle/>
          <a:p>
            <a:pPr algn="ctr"/>
            <a:r>
              <a:rPr lang="de-AT" sz="3000" dirty="0"/>
              <a:t>Verortung von Lernbedürfnissen, Beispiele</a:t>
            </a:r>
          </a:p>
        </p:txBody>
      </p:sp>
      <p:cxnSp>
        <p:nvCxnSpPr>
          <p:cNvPr id="5" name="Gerade Verbindung mit Pfeil 4">
            <a:extLst>
              <a:ext uri="{FF2B5EF4-FFF2-40B4-BE49-F238E27FC236}">
                <a16:creationId xmlns:a16="http://schemas.microsoft.com/office/drawing/2014/main" id="{B421031F-D5FF-824F-8B03-29C4F5F7EE27}"/>
              </a:ext>
            </a:extLst>
          </p:cNvPr>
          <p:cNvCxnSpPr>
            <a:cxnSpLocks/>
          </p:cNvCxnSpPr>
          <p:nvPr/>
        </p:nvCxnSpPr>
        <p:spPr>
          <a:xfrm>
            <a:off x="4569598" y="2079844"/>
            <a:ext cx="324" cy="271259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22E3352D-9AEB-0946-B8D0-F427F2FB8AB3}"/>
              </a:ext>
            </a:extLst>
          </p:cNvPr>
          <p:cNvCxnSpPr>
            <a:cxnSpLocks/>
          </p:cNvCxnSpPr>
          <p:nvPr/>
        </p:nvCxnSpPr>
        <p:spPr>
          <a:xfrm>
            <a:off x="2441910" y="3429000"/>
            <a:ext cx="4374486"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D60875EB-1B22-ED4D-99AC-85B7411B8AE4}"/>
              </a:ext>
            </a:extLst>
          </p:cNvPr>
          <p:cNvSpPr txBox="1"/>
          <p:nvPr/>
        </p:nvSpPr>
        <p:spPr>
          <a:xfrm rot="5400000">
            <a:off x="3631234" y="3059810"/>
            <a:ext cx="2522028" cy="577081"/>
          </a:xfrm>
          <a:prstGeom prst="rect">
            <a:avLst/>
          </a:prstGeom>
          <a:noFill/>
        </p:spPr>
        <p:txBody>
          <a:bodyPr wrap="square" rtlCol="0">
            <a:spAutoFit/>
          </a:bodyPr>
          <a:lstStyle/>
          <a:p>
            <a:r>
              <a:rPr lang="de-DE" sz="1050" dirty="0">
                <a:solidFill>
                  <a:schemeClr val="accent4">
                    <a:lumMod val="50000"/>
                  </a:schemeClr>
                </a:solidFill>
                <a:latin typeface="+mj-lt"/>
                <a:cs typeface="Times New Roman" panose="02020603050405020304" pitchFamily="18" charset="0"/>
              </a:rPr>
              <a:t>Grad der Spezifität der Anforderungen innerhalb kognitiver Lernprozesse (spezifische Barrieren)</a:t>
            </a:r>
            <a:endParaRPr lang="de-AT" sz="1050" dirty="0">
              <a:solidFill>
                <a:schemeClr val="accent4">
                  <a:lumMod val="50000"/>
                </a:schemeClr>
              </a:solidFill>
              <a:latin typeface="+mj-lt"/>
              <a:cs typeface="Times New Roman" panose="02020603050405020304" pitchFamily="18" charset="0"/>
            </a:endParaRPr>
          </a:p>
        </p:txBody>
      </p:sp>
      <p:sp>
        <p:nvSpPr>
          <p:cNvPr id="9" name="Textfeld 8">
            <a:extLst>
              <a:ext uri="{FF2B5EF4-FFF2-40B4-BE49-F238E27FC236}">
                <a16:creationId xmlns:a16="http://schemas.microsoft.com/office/drawing/2014/main" id="{35C30F98-8A62-784B-93CE-08D5CB0D7E0C}"/>
              </a:ext>
            </a:extLst>
          </p:cNvPr>
          <p:cNvSpPr txBox="1"/>
          <p:nvPr/>
        </p:nvSpPr>
        <p:spPr>
          <a:xfrm>
            <a:off x="1543053" y="3489566"/>
            <a:ext cx="3086100" cy="369332"/>
          </a:xfrm>
          <a:prstGeom prst="rect">
            <a:avLst/>
          </a:prstGeom>
          <a:noFill/>
        </p:spPr>
        <p:txBody>
          <a:bodyPr wrap="square" rtlCol="0">
            <a:spAutoFit/>
          </a:bodyPr>
          <a:lstStyle/>
          <a:p>
            <a:r>
              <a:rPr lang="de-DE" sz="900" dirty="0">
                <a:solidFill>
                  <a:schemeClr val="accent2">
                    <a:lumMod val="75000"/>
                  </a:schemeClr>
                </a:solidFill>
                <a:latin typeface="+mj-lt"/>
                <a:cs typeface="Times New Roman" panose="02020603050405020304" pitchFamily="18" charset="0"/>
              </a:rPr>
              <a:t>Bedürfnisse der Teilnehmer innerhalb von Gruppen/Lehrer-Lern-Interaktion Bedürfnisse nach 'nützlichem Wissen'</a:t>
            </a:r>
            <a:endParaRPr lang="en-GB" sz="900" dirty="0">
              <a:solidFill>
                <a:srgbClr val="00B050"/>
              </a:solidFill>
              <a:latin typeface="+mj-lt"/>
              <a:cs typeface="Times New Roman" panose="02020603050405020304" pitchFamily="18" charset="0"/>
            </a:endParaRPr>
          </a:p>
        </p:txBody>
      </p:sp>
      <p:sp>
        <p:nvSpPr>
          <p:cNvPr id="10" name="Textfeld 9">
            <a:extLst>
              <a:ext uri="{FF2B5EF4-FFF2-40B4-BE49-F238E27FC236}">
                <a16:creationId xmlns:a16="http://schemas.microsoft.com/office/drawing/2014/main" id="{484F028B-DB4E-9A4D-BDA4-2215055E4E13}"/>
              </a:ext>
            </a:extLst>
          </p:cNvPr>
          <p:cNvSpPr txBox="1"/>
          <p:nvPr/>
        </p:nvSpPr>
        <p:spPr>
          <a:xfrm>
            <a:off x="1543052" y="3322627"/>
            <a:ext cx="947389" cy="253916"/>
          </a:xfrm>
          <a:prstGeom prst="rect">
            <a:avLst/>
          </a:prstGeom>
          <a:noFill/>
        </p:spPr>
        <p:txBody>
          <a:bodyPr wrap="square" rtlCol="0">
            <a:spAutoFit/>
          </a:bodyPr>
          <a:lstStyle/>
          <a:p>
            <a:r>
              <a:rPr lang="de-AT" sz="1050" dirty="0" smtClean="0">
                <a:cs typeface="Times New Roman" panose="02020603050405020304" pitchFamily="18" charset="0"/>
              </a:rPr>
              <a:t>Generell</a:t>
            </a:r>
            <a:endParaRPr lang="en-GB" sz="1050" dirty="0">
              <a:cs typeface="Times New Roman" panose="02020603050405020304" pitchFamily="18" charset="0"/>
            </a:endParaRPr>
          </a:p>
        </p:txBody>
      </p:sp>
      <p:sp>
        <p:nvSpPr>
          <p:cNvPr id="11" name="Textfeld 10">
            <a:extLst>
              <a:ext uri="{FF2B5EF4-FFF2-40B4-BE49-F238E27FC236}">
                <a16:creationId xmlns:a16="http://schemas.microsoft.com/office/drawing/2014/main" id="{16A1FE9D-67AE-3242-B98B-224FBEE7EEFF}"/>
              </a:ext>
            </a:extLst>
          </p:cNvPr>
          <p:cNvSpPr txBox="1"/>
          <p:nvPr/>
        </p:nvSpPr>
        <p:spPr>
          <a:xfrm>
            <a:off x="6875829" y="3201025"/>
            <a:ext cx="1734952" cy="577081"/>
          </a:xfrm>
          <a:prstGeom prst="rect">
            <a:avLst/>
          </a:prstGeom>
          <a:noFill/>
        </p:spPr>
        <p:txBody>
          <a:bodyPr wrap="square" rtlCol="0">
            <a:spAutoFit/>
          </a:bodyPr>
          <a:lstStyle/>
          <a:p>
            <a:r>
              <a:rPr lang="de-DE" sz="1050" dirty="0" smtClean="0">
                <a:cs typeface="Times New Roman" panose="02020603050405020304" pitchFamily="18" charset="0"/>
              </a:rPr>
              <a:t>höhere/andere </a:t>
            </a:r>
            <a:r>
              <a:rPr lang="de-DE" sz="1050" dirty="0">
                <a:cs typeface="Times New Roman" panose="02020603050405020304" pitchFamily="18" charset="0"/>
              </a:rPr>
              <a:t>Anforderungen als für </a:t>
            </a:r>
            <a:r>
              <a:rPr lang="en-GB" sz="1050" dirty="0" err="1" smtClean="0">
                <a:cs typeface="Times New Roman" panose="02020603050405020304" pitchFamily="18" charset="0"/>
              </a:rPr>
              <a:t>Bassibildung</a:t>
            </a:r>
            <a:r>
              <a:rPr lang="en-GB" sz="1050" dirty="0" smtClean="0">
                <a:cs typeface="Times New Roman" panose="02020603050405020304" pitchFamily="18" charset="0"/>
              </a:rPr>
              <a:t> </a:t>
            </a:r>
            <a:r>
              <a:rPr lang="de-DE" sz="1050" dirty="0">
                <a:cs typeface="Times New Roman" panose="02020603050405020304" pitchFamily="18" charset="0"/>
              </a:rPr>
              <a:t>im Allgemeinen</a:t>
            </a:r>
          </a:p>
        </p:txBody>
      </p:sp>
      <p:sp>
        <p:nvSpPr>
          <p:cNvPr id="12" name="Textfeld 11">
            <a:extLst>
              <a:ext uri="{FF2B5EF4-FFF2-40B4-BE49-F238E27FC236}">
                <a16:creationId xmlns:a16="http://schemas.microsoft.com/office/drawing/2014/main" id="{BC00DC31-C6C0-744B-8C5D-365F965AE4B6}"/>
              </a:ext>
            </a:extLst>
          </p:cNvPr>
          <p:cNvSpPr txBox="1"/>
          <p:nvPr/>
        </p:nvSpPr>
        <p:spPr>
          <a:xfrm>
            <a:off x="3990031" y="4917275"/>
            <a:ext cx="1585034" cy="253916"/>
          </a:xfrm>
          <a:prstGeom prst="rect">
            <a:avLst/>
          </a:prstGeom>
          <a:noFill/>
        </p:spPr>
        <p:txBody>
          <a:bodyPr wrap="square" rtlCol="0">
            <a:spAutoFit/>
          </a:bodyPr>
          <a:lstStyle/>
          <a:p>
            <a:r>
              <a:rPr lang="de-DE" sz="1050" dirty="0" smtClean="0">
                <a:cs typeface="Times New Roman" panose="02020603050405020304" pitchFamily="18" charset="0"/>
              </a:rPr>
              <a:t>Gering</a:t>
            </a:r>
            <a:endParaRPr lang="en-GB" sz="1050" dirty="0">
              <a:cs typeface="Times New Roman" panose="02020603050405020304" pitchFamily="18" charset="0"/>
            </a:endParaRPr>
          </a:p>
        </p:txBody>
      </p:sp>
      <p:sp>
        <p:nvSpPr>
          <p:cNvPr id="13" name="Textfeld 12">
            <a:extLst>
              <a:ext uri="{FF2B5EF4-FFF2-40B4-BE49-F238E27FC236}">
                <a16:creationId xmlns:a16="http://schemas.microsoft.com/office/drawing/2014/main" id="{197C13B4-14A2-8C49-9F1D-DBA9018D51F6}"/>
              </a:ext>
            </a:extLst>
          </p:cNvPr>
          <p:cNvSpPr txBox="1"/>
          <p:nvPr/>
        </p:nvSpPr>
        <p:spPr>
          <a:xfrm>
            <a:off x="4329984" y="1763472"/>
            <a:ext cx="850265" cy="253916"/>
          </a:xfrm>
          <a:prstGeom prst="rect">
            <a:avLst/>
          </a:prstGeom>
          <a:noFill/>
        </p:spPr>
        <p:txBody>
          <a:bodyPr wrap="square" rtlCol="0">
            <a:spAutoFit/>
          </a:bodyPr>
          <a:lstStyle/>
          <a:p>
            <a:r>
              <a:rPr lang="en-GB" sz="1050" dirty="0" smtClean="0">
                <a:cs typeface="Times New Roman" panose="02020603050405020304" pitchFamily="18" charset="0"/>
              </a:rPr>
              <a:t>Hoch</a:t>
            </a:r>
            <a:endParaRPr lang="de-AT" sz="1050" dirty="0">
              <a:cs typeface="Times New Roman" panose="02020603050405020304" pitchFamily="18" charset="0"/>
            </a:endParaRPr>
          </a:p>
        </p:txBody>
      </p:sp>
      <p:sp>
        <p:nvSpPr>
          <p:cNvPr id="3" name="Ellipse 2">
            <a:extLst>
              <a:ext uri="{FF2B5EF4-FFF2-40B4-BE49-F238E27FC236}">
                <a16:creationId xmlns:a16="http://schemas.microsoft.com/office/drawing/2014/main" id="{2C05A0DB-04A3-4AC8-A96B-B5F27EC31DE9}"/>
              </a:ext>
            </a:extLst>
          </p:cNvPr>
          <p:cNvSpPr/>
          <p:nvPr/>
        </p:nvSpPr>
        <p:spPr>
          <a:xfrm>
            <a:off x="3399373" y="4104425"/>
            <a:ext cx="102868" cy="9745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1013"/>
          </a:p>
        </p:txBody>
      </p:sp>
      <p:sp>
        <p:nvSpPr>
          <p:cNvPr id="4" name="Sprechblase: rechteckig mit abgerundeten Ecken 3">
            <a:extLst>
              <a:ext uri="{FF2B5EF4-FFF2-40B4-BE49-F238E27FC236}">
                <a16:creationId xmlns:a16="http://schemas.microsoft.com/office/drawing/2014/main" id="{824E0B37-BF1A-4171-A5E1-0B9C84873D9B}"/>
              </a:ext>
            </a:extLst>
          </p:cNvPr>
          <p:cNvSpPr/>
          <p:nvPr/>
        </p:nvSpPr>
        <p:spPr>
          <a:xfrm>
            <a:off x="1188686" y="4310851"/>
            <a:ext cx="2057507" cy="963179"/>
          </a:xfrm>
          <a:prstGeom prst="wedgeRoundRectCallout">
            <a:avLst>
              <a:gd name="adj1" fmla="val 58666"/>
              <a:gd name="adj2" fmla="val -57698"/>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de-DE" sz="825" dirty="0">
                <a:latin typeface="+mj-lt"/>
                <a:cs typeface="Times New Roman" panose="02020603050405020304" pitchFamily="18" charset="0"/>
              </a:rPr>
              <a:t>Mann, 52 Jahre, arbeitet als Kellner in einem Dorfgasthaus, hat einen Berufsabschluss, liest recht gut, kann aber nicht richtig schreiben und vermeidet es, in der Öffentlichkeit zu schreiben, begrenzte Nutzung von IKT, weigert sich, ein Smartphone zu kaufen</a:t>
            </a:r>
          </a:p>
        </p:txBody>
      </p:sp>
      <p:sp>
        <p:nvSpPr>
          <p:cNvPr id="14" name="Ellipse 13">
            <a:extLst>
              <a:ext uri="{FF2B5EF4-FFF2-40B4-BE49-F238E27FC236}">
                <a16:creationId xmlns:a16="http://schemas.microsoft.com/office/drawing/2014/main" id="{2B9104C0-3469-439E-BE4F-6037EC8C01A3}"/>
              </a:ext>
            </a:extLst>
          </p:cNvPr>
          <p:cNvSpPr/>
          <p:nvPr/>
        </p:nvSpPr>
        <p:spPr>
          <a:xfrm>
            <a:off x="6414654" y="3643315"/>
            <a:ext cx="102868" cy="97456"/>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de-DE" sz="1013"/>
          </a:p>
        </p:txBody>
      </p:sp>
      <p:sp>
        <p:nvSpPr>
          <p:cNvPr id="15" name="Sprechblase: rechteckig mit abgerundeten Ecken 14">
            <a:extLst>
              <a:ext uri="{FF2B5EF4-FFF2-40B4-BE49-F238E27FC236}">
                <a16:creationId xmlns:a16="http://schemas.microsoft.com/office/drawing/2014/main" id="{B7033ACC-5AF2-45CE-8AF7-7F2645875D18}"/>
              </a:ext>
            </a:extLst>
          </p:cNvPr>
          <p:cNvSpPr/>
          <p:nvPr/>
        </p:nvSpPr>
        <p:spPr>
          <a:xfrm>
            <a:off x="5629928" y="3949218"/>
            <a:ext cx="2524857" cy="1076125"/>
          </a:xfrm>
          <a:prstGeom prst="wedgeRoundRectCallout">
            <a:avLst>
              <a:gd name="adj1" fmla="val -15321"/>
              <a:gd name="adj2" fmla="val -67592"/>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sz="825" dirty="0">
                <a:latin typeface="+mj-lt"/>
                <a:cs typeface="Times New Roman" panose="02020603050405020304" pitchFamily="18" charset="0"/>
              </a:rPr>
              <a:t>Frau, 34 Jahre, Mutter von zwei kleinen Kindern, Ehemann wird vermisst, aus Syrien geflohen, 2015 nach Österreich eingereist, Anerkennung als Flüchtling, 8 Jahre Schulbildung in Syrien, jedoch keinerlei Fremdsprachenunterricht, kennt nur arabische Buchstaben, zeigt wechselnde Symptome einer Posttraumatischen Belastungsstörung</a:t>
            </a:r>
            <a:endParaRPr lang="en-GB" sz="825" dirty="0">
              <a:latin typeface="+mj-lt"/>
              <a:cs typeface="Times New Roman" panose="02020603050405020304" pitchFamily="18" charset="0"/>
            </a:endParaRPr>
          </a:p>
        </p:txBody>
      </p:sp>
      <p:sp>
        <p:nvSpPr>
          <p:cNvPr id="16" name="Ellipse 15">
            <a:extLst>
              <a:ext uri="{FF2B5EF4-FFF2-40B4-BE49-F238E27FC236}">
                <a16:creationId xmlns:a16="http://schemas.microsoft.com/office/drawing/2014/main" id="{18CAD4CD-BBFE-4373-9DAF-5973A4BDA419}"/>
              </a:ext>
            </a:extLst>
          </p:cNvPr>
          <p:cNvSpPr/>
          <p:nvPr/>
        </p:nvSpPr>
        <p:spPr>
          <a:xfrm>
            <a:off x="5197276" y="2376028"/>
            <a:ext cx="102868" cy="974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013"/>
          </a:p>
        </p:txBody>
      </p:sp>
      <p:sp>
        <p:nvSpPr>
          <p:cNvPr id="17" name="Sprechblase: rechteckig mit abgerundeten Ecken 16">
            <a:extLst>
              <a:ext uri="{FF2B5EF4-FFF2-40B4-BE49-F238E27FC236}">
                <a16:creationId xmlns:a16="http://schemas.microsoft.com/office/drawing/2014/main" id="{15740B73-77D5-4BAA-B5AB-0DA3468FDB2F}"/>
              </a:ext>
            </a:extLst>
          </p:cNvPr>
          <p:cNvSpPr/>
          <p:nvPr/>
        </p:nvSpPr>
        <p:spPr>
          <a:xfrm>
            <a:off x="5479599" y="1648069"/>
            <a:ext cx="2263706" cy="774910"/>
          </a:xfrm>
          <a:prstGeom prst="wedgeRoundRectCallout">
            <a:avLst>
              <a:gd name="adj1" fmla="val -59455"/>
              <a:gd name="adj2" fmla="val 4985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sz="825" dirty="0">
                <a:latin typeface="+mj-lt"/>
                <a:cs typeface="Times New Roman" panose="02020603050405020304" pitchFamily="18" charset="0"/>
              </a:rPr>
              <a:t>Mann, 22 Jahre, chronischer Schulschwänzer, derzeit arbeitslos, vermeidet es zu lesen, niedrige Lesekompetenz, kann es nicht ertragen, mit seiner Schwäche konfrontiert zu werden, zieht es vor, allein zu sein, vermeidet jede Gruppensituation </a:t>
            </a:r>
            <a:endParaRPr lang="en-GB" sz="825" dirty="0">
              <a:latin typeface="+mj-lt"/>
              <a:cs typeface="Times New Roman" panose="02020603050405020304" pitchFamily="18" charset="0"/>
            </a:endParaRPr>
          </a:p>
        </p:txBody>
      </p:sp>
      <p:sp>
        <p:nvSpPr>
          <p:cNvPr id="18" name="Ellipse 17">
            <a:extLst>
              <a:ext uri="{FF2B5EF4-FFF2-40B4-BE49-F238E27FC236}">
                <a16:creationId xmlns:a16="http://schemas.microsoft.com/office/drawing/2014/main" id="{22470510-E18E-4640-B9AA-ECB3D251C518}"/>
              </a:ext>
            </a:extLst>
          </p:cNvPr>
          <p:cNvSpPr/>
          <p:nvPr/>
        </p:nvSpPr>
        <p:spPr>
          <a:xfrm>
            <a:off x="2928747" y="2608791"/>
            <a:ext cx="102868" cy="974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e-DE" sz="1013"/>
          </a:p>
        </p:txBody>
      </p:sp>
      <p:sp>
        <p:nvSpPr>
          <p:cNvPr id="19" name="Sprechblase: rechteckig mit abgerundeten Ecken 18">
            <a:extLst>
              <a:ext uri="{FF2B5EF4-FFF2-40B4-BE49-F238E27FC236}">
                <a16:creationId xmlns:a16="http://schemas.microsoft.com/office/drawing/2014/main" id="{652BB540-6151-43E4-8E95-BB6762985410}"/>
              </a:ext>
            </a:extLst>
          </p:cNvPr>
          <p:cNvSpPr/>
          <p:nvPr/>
        </p:nvSpPr>
        <p:spPr>
          <a:xfrm>
            <a:off x="918718" y="1851314"/>
            <a:ext cx="1830575" cy="875505"/>
          </a:xfrm>
          <a:prstGeom prst="wedgeRoundRectCallout">
            <a:avLst>
              <a:gd name="adj1" fmla="val 57821"/>
              <a:gd name="adj2" fmla="val 3983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e-DE" sz="825" dirty="0">
                <a:latin typeface="+mj-lt"/>
                <a:cs typeface="Times New Roman" panose="02020603050405020304" pitchFamily="18" charset="0"/>
              </a:rPr>
              <a:t>Frau, 27 Jahre, mit 12 Jahren gemeinsam mit ihrer Familie nach Österreich eingereist, Pflichtschule nicht beendet, arbeitet in einer Wäscherei als ungelernte Hilfskraft, Hoffnung auf Berufswechsel, leidet an Dyskalkulie </a:t>
            </a:r>
            <a:endParaRPr lang="en-GB" sz="825" dirty="0">
              <a:latin typeface="+mj-lt"/>
              <a:cs typeface="Times New Roman" panose="02020603050405020304" pitchFamily="18" charset="0"/>
            </a:endParaRPr>
          </a:p>
        </p:txBody>
      </p:sp>
    </p:spTree>
    <p:extLst>
      <p:ext uri="{BB962C8B-B14F-4D97-AF65-F5344CB8AC3E}">
        <p14:creationId xmlns:p14="http://schemas.microsoft.com/office/powerpoint/2010/main" val="344528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9D003-C663-4F57-AFE6-E6E87C956399}"/>
              </a:ext>
            </a:extLst>
          </p:cNvPr>
          <p:cNvSpPr>
            <a:spLocks noGrp="1"/>
          </p:cNvSpPr>
          <p:nvPr>
            <p:ph type="title"/>
          </p:nvPr>
        </p:nvSpPr>
        <p:spPr>
          <a:xfrm>
            <a:off x="1353632" y="1181474"/>
            <a:ext cx="7048500" cy="554732"/>
          </a:xfrm>
        </p:spPr>
        <p:txBody>
          <a:bodyPr>
            <a:normAutofit fontScale="90000"/>
          </a:bodyPr>
          <a:lstStyle/>
          <a:p>
            <a:r>
              <a:rPr lang="en-GB" dirty="0" smtClean="0"/>
              <a:t>Deliberate Practice </a:t>
            </a:r>
            <a:r>
              <a:rPr lang="de-AT" dirty="0" smtClean="0"/>
              <a:t>als Lernmodell</a:t>
            </a:r>
            <a:br>
              <a:rPr lang="de-AT" dirty="0" smtClean="0"/>
            </a:br>
            <a:endParaRPr lang="de-AT" dirty="0"/>
          </a:p>
        </p:txBody>
      </p:sp>
      <p:pic>
        <p:nvPicPr>
          <p:cNvPr id="1026" name="Picture 2" descr="Bildergebnis für Ericsson, K. Anders">
            <a:extLst>
              <a:ext uri="{FF2B5EF4-FFF2-40B4-BE49-F238E27FC236}">
                <a16:creationId xmlns:a16="http://schemas.microsoft.com/office/drawing/2014/main" id="{07F995E3-F5B1-436F-AFFC-C89FB0562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302" y="1809422"/>
            <a:ext cx="1831937" cy="1356671"/>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AD98CA8F-DAE4-40ED-A14C-BD7389AEF8C0}"/>
              </a:ext>
            </a:extLst>
          </p:cNvPr>
          <p:cNvSpPr txBox="1"/>
          <p:nvPr/>
        </p:nvSpPr>
        <p:spPr>
          <a:xfrm>
            <a:off x="6816935" y="3423311"/>
            <a:ext cx="1909562" cy="507831"/>
          </a:xfrm>
          <a:prstGeom prst="rect">
            <a:avLst/>
          </a:prstGeom>
          <a:noFill/>
        </p:spPr>
        <p:txBody>
          <a:bodyPr wrap="square" rtlCol="0">
            <a:spAutoFit/>
          </a:bodyPr>
          <a:lstStyle/>
          <a:p>
            <a:r>
              <a:rPr lang="de-AT" sz="1350" dirty="0">
                <a:latin typeface="+mj-lt"/>
              </a:rPr>
              <a:t>K. Anders Ericsson</a:t>
            </a:r>
          </a:p>
          <a:p>
            <a:r>
              <a:rPr lang="de-AT" sz="1350" dirty="0">
                <a:latin typeface="+mj-lt"/>
              </a:rPr>
              <a:t>1947-2020</a:t>
            </a:r>
          </a:p>
        </p:txBody>
      </p:sp>
      <p:sp>
        <p:nvSpPr>
          <p:cNvPr id="6" name="Textfeld 5">
            <a:extLst>
              <a:ext uri="{FF2B5EF4-FFF2-40B4-BE49-F238E27FC236}">
                <a16:creationId xmlns:a16="http://schemas.microsoft.com/office/drawing/2014/main" id="{C1BB2EDB-40B2-4F4B-B6AC-090D314FB7DF}"/>
              </a:ext>
            </a:extLst>
          </p:cNvPr>
          <p:cNvSpPr txBox="1"/>
          <p:nvPr/>
        </p:nvSpPr>
        <p:spPr>
          <a:xfrm>
            <a:off x="735521" y="1918383"/>
            <a:ext cx="5773862" cy="3000821"/>
          </a:xfrm>
          <a:prstGeom prst="rect">
            <a:avLst/>
          </a:prstGeom>
          <a:noFill/>
        </p:spPr>
        <p:txBody>
          <a:bodyPr wrap="square" rtlCol="0">
            <a:spAutoFit/>
          </a:bodyPr>
          <a:lstStyle/>
          <a:p>
            <a:pPr marL="214313" indent="-214313">
              <a:buFont typeface="Arial" panose="020B0604020202020204" pitchFamily="34" charset="0"/>
              <a:buChar char="•"/>
            </a:pPr>
            <a:r>
              <a:rPr lang="de-AT" sz="1350" dirty="0">
                <a:latin typeface="Calibri Light" panose="020F0302020204030204" pitchFamily="34" charset="0"/>
                <a:cs typeface="Calibri Light" panose="020F0302020204030204" pitchFamily="34" charset="0"/>
              </a:rPr>
              <a:t>Anders Ericsson</a:t>
            </a:r>
            <a:r>
              <a:rPr lang="de-DE" sz="1350" dirty="0">
                <a:latin typeface="Calibri Light" panose="020F0302020204030204" pitchFamily="34" charset="0"/>
                <a:cs typeface="Calibri Light" panose="020F0302020204030204" pitchFamily="34" charset="0"/>
              </a:rPr>
              <a:t> prägte den Begriff </a:t>
            </a:r>
            <a:r>
              <a:rPr lang="de-DE" sz="1350" b="1" dirty="0">
                <a:latin typeface="Calibri Light" panose="020F0302020204030204" pitchFamily="34" charset="0"/>
                <a:cs typeface="Calibri Light" panose="020F0302020204030204" pitchFamily="34" charset="0"/>
              </a:rPr>
              <a:t>Deliberate Practice</a:t>
            </a:r>
            <a:r>
              <a:rPr lang="de-DE" sz="1350" dirty="0">
                <a:latin typeface="Calibri Light" panose="020F0302020204030204" pitchFamily="34" charset="0"/>
                <a:cs typeface="Calibri Light" panose="020F0302020204030204" pitchFamily="34" charset="0"/>
              </a:rPr>
              <a:t> im Sinn von</a:t>
            </a:r>
          </a:p>
          <a:p>
            <a:pPr marL="557213" lvl="1" indent="-214313">
              <a:buFont typeface="Arial" panose="020B0604020202020204" pitchFamily="34" charset="0"/>
              <a:buChar char="•"/>
            </a:pPr>
            <a:r>
              <a:rPr lang="de-DE" sz="1350" dirty="0">
                <a:latin typeface="Calibri Light" panose="020F0302020204030204" pitchFamily="34" charset="0"/>
                <a:cs typeface="Calibri Light" panose="020F0302020204030204" pitchFamily="34" charset="0"/>
              </a:rPr>
              <a:t>geplant,</a:t>
            </a:r>
          </a:p>
          <a:p>
            <a:pPr marL="557213" lvl="1" indent="-214313">
              <a:buFont typeface="Arial" panose="020B0604020202020204" pitchFamily="34" charset="0"/>
              <a:buChar char="•"/>
            </a:pPr>
            <a:r>
              <a:rPr lang="de-DE" sz="1350" dirty="0">
                <a:latin typeface="Calibri Light" panose="020F0302020204030204" pitchFamily="34" charset="0"/>
                <a:cs typeface="Calibri Light" panose="020F0302020204030204" pitchFamily="34" charset="0"/>
              </a:rPr>
              <a:t>reflektiert, aber auch</a:t>
            </a:r>
          </a:p>
          <a:p>
            <a:pPr marL="557213" lvl="1" indent="-214313">
              <a:buFont typeface="Arial" panose="020B0604020202020204" pitchFamily="34" charset="0"/>
              <a:buChar char="•"/>
            </a:pPr>
            <a:r>
              <a:rPr lang="de-DE" sz="1350" dirty="0">
                <a:latin typeface="Calibri Light" panose="020F0302020204030204" pitchFamily="34" charset="0"/>
                <a:cs typeface="Calibri Light" panose="020F0302020204030204" pitchFamily="34" charset="0"/>
              </a:rPr>
              <a:t>zwischen zwei Parteien ausgehandelt.</a:t>
            </a:r>
            <a:br>
              <a:rPr lang="de-DE" sz="1350" dirty="0">
                <a:latin typeface="Calibri Light" panose="020F0302020204030204" pitchFamily="34" charset="0"/>
                <a:cs typeface="Calibri Light" panose="020F0302020204030204" pitchFamily="34" charset="0"/>
              </a:rPr>
            </a:br>
            <a:endParaRPr lang="de-DE" sz="1350" dirty="0">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de-DE" sz="1350" dirty="0">
                <a:latin typeface="Calibri Light" panose="020F0302020204030204" pitchFamily="34" charset="0"/>
                <a:cs typeface="Calibri Light" panose="020F0302020204030204" pitchFamily="34" charset="0"/>
              </a:rPr>
              <a:t>Er geht von der Annahme aus, dass „Übung den Meister macht“.</a:t>
            </a:r>
          </a:p>
          <a:p>
            <a:pPr marL="214313" indent="-214313">
              <a:buFont typeface="Arial" panose="020B0604020202020204" pitchFamily="34" charset="0"/>
              <a:buChar char="•"/>
            </a:pPr>
            <a:endParaRPr lang="de-DE" sz="1350" dirty="0">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de-DE" sz="1350" dirty="0">
                <a:latin typeface="Calibri Light" panose="020F0302020204030204" pitchFamily="34" charset="0"/>
                <a:cs typeface="Calibri Light" panose="020F0302020204030204" pitchFamily="34" charset="0"/>
              </a:rPr>
              <a:t>Die Weitergabe des eigenen Fachwissen ist eine angeleitete Praxis, die auf </a:t>
            </a:r>
            <a:r>
              <a:rPr lang="de-DE" sz="1350" b="1" dirty="0">
                <a:latin typeface="Calibri Light" panose="020F0302020204030204" pitchFamily="34" charset="0"/>
                <a:cs typeface="Calibri Light" panose="020F0302020204030204" pitchFamily="34" charset="0"/>
              </a:rPr>
              <a:t>verstecktem Wissen</a:t>
            </a:r>
            <a:r>
              <a:rPr lang="de-DE" sz="1350" dirty="0">
                <a:latin typeface="Calibri Light" panose="020F0302020204030204" pitchFamily="34" charset="0"/>
                <a:cs typeface="Calibri Light" panose="020F0302020204030204" pitchFamily="34" charset="0"/>
              </a:rPr>
              <a:t> von Praktikerinnen basiert. </a:t>
            </a:r>
          </a:p>
          <a:p>
            <a:pPr marL="214313" indent="-214313">
              <a:buFont typeface="Arial" panose="020B0604020202020204" pitchFamily="34" charset="0"/>
              <a:buChar char="•"/>
            </a:pPr>
            <a:endParaRPr lang="de-DE" sz="1350" dirty="0">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de-DE" sz="1350" dirty="0">
                <a:latin typeface="Calibri Light" panose="020F0302020204030204" pitchFamily="34" charset="0"/>
                <a:cs typeface="Calibri Light" panose="020F0302020204030204" pitchFamily="34" charset="0"/>
              </a:rPr>
              <a:t>Durchdachte und gezielte Übungen von fachkundigen Lehrenden ermöglichen die Überwindung von Lernbarrieren.</a:t>
            </a:r>
          </a:p>
          <a:p>
            <a:endParaRPr lang="en-GB" sz="1350" dirty="0">
              <a:latin typeface="Calibri Light" panose="020F0302020204030204" pitchFamily="34" charset="0"/>
              <a:cs typeface="Calibri Light" panose="020F0302020204030204" pitchFamily="34" charset="0"/>
            </a:endParaRPr>
          </a:p>
          <a:p>
            <a:endParaRPr lang="en-GB" sz="1350" dirty="0">
              <a:latin typeface="Calibri Light" panose="020F0302020204030204" pitchFamily="34" charset="0"/>
              <a:cs typeface="Calibri Light" panose="020F0302020204030204" pitchFamily="34" charset="0"/>
            </a:endParaRPr>
          </a:p>
        </p:txBody>
      </p:sp>
      <p:pic>
        <p:nvPicPr>
          <p:cNvPr id="9" name="Grafik 8">
            <a:extLst>
              <a:ext uri="{FF2B5EF4-FFF2-40B4-BE49-F238E27FC236}">
                <a16:creationId xmlns:a16="http://schemas.microsoft.com/office/drawing/2014/main" id="{C9D212D8-6A7A-4BD4-9E4E-852E20EEDC57}"/>
              </a:ext>
            </a:extLst>
          </p:cNvPr>
          <p:cNvPicPr>
            <a:picLocks noChangeAspect="1"/>
          </p:cNvPicPr>
          <p:nvPr/>
        </p:nvPicPr>
        <p:blipFill>
          <a:blip r:embed="rId4"/>
          <a:stretch>
            <a:fillRect/>
          </a:stretch>
        </p:blipFill>
        <p:spPr>
          <a:xfrm>
            <a:off x="7851794" y="3971336"/>
            <a:ext cx="918330" cy="1154155"/>
          </a:xfrm>
          <a:prstGeom prst="rect">
            <a:avLst/>
          </a:prstGeom>
        </p:spPr>
      </p:pic>
      <p:pic>
        <p:nvPicPr>
          <p:cNvPr id="11" name="Grafik 10">
            <a:extLst>
              <a:ext uri="{FF2B5EF4-FFF2-40B4-BE49-F238E27FC236}">
                <a16:creationId xmlns:a16="http://schemas.microsoft.com/office/drawing/2014/main" id="{BF5BC90C-D30A-4FBA-93AE-E9ACC8B06D85}"/>
              </a:ext>
            </a:extLst>
          </p:cNvPr>
          <p:cNvPicPr>
            <a:picLocks noChangeAspect="1"/>
          </p:cNvPicPr>
          <p:nvPr/>
        </p:nvPicPr>
        <p:blipFill>
          <a:blip r:embed="rId5"/>
          <a:stretch>
            <a:fillRect/>
          </a:stretch>
        </p:blipFill>
        <p:spPr>
          <a:xfrm>
            <a:off x="6821041" y="4054492"/>
            <a:ext cx="723201" cy="1107958"/>
          </a:xfrm>
          <a:prstGeom prst="rect">
            <a:avLst/>
          </a:prstGeom>
        </p:spPr>
      </p:pic>
    </p:spTree>
    <p:extLst>
      <p:ext uri="{BB962C8B-B14F-4D97-AF65-F5344CB8AC3E}">
        <p14:creationId xmlns:p14="http://schemas.microsoft.com/office/powerpoint/2010/main" val="2509871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10392" y="1507939"/>
            <a:ext cx="8011490" cy="3565079"/>
          </a:xfrm>
          <a:prstGeom prst="rect">
            <a:avLst/>
          </a:prstGeom>
        </p:spPr>
        <p:txBody>
          <a:bodyPr wrap="square">
            <a:spAutoFit/>
          </a:bodyPr>
          <a:lstStyle/>
          <a:p>
            <a:endParaRPr lang="de-DE" altLang="de-DE" sz="2100" dirty="0">
              <a:latin typeface="+mj-lt"/>
              <a:cs typeface="Arial" panose="020B0604020202020204" pitchFamily="34" charset="0"/>
            </a:endParaRPr>
          </a:p>
          <a:p>
            <a:pPr marL="214313" indent="-214313">
              <a:spcAft>
                <a:spcPts val="450"/>
              </a:spcAft>
              <a:buFont typeface="Arial" panose="020B0604020202020204" pitchFamily="34" charset="0"/>
              <a:buChar char="•"/>
            </a:pPr>
            <a:r>
              <a:rPr lang="de-AT" sz="1350" dirty="0">
                <a:latin typeface="+mj-lt"/>
                <a:cs typeface="Arial" panose="020B0604020202020204" pitchFamily="34" charset="0"/>
              </a:rPr>
              <a:t>Deliberate Practice</a:t>
            </a:r>
            <a:r>
              <a:rPr lang="de-DE" altLang="de-DE" sz="1350" dirty="0">
                <a:latin typeface="+mj-lt"/>
                <a:cs typeface="Arial" panose="020B0604020202020204" pitchFamily="34" charset="0"/>
              </a:rPr>
              <a:t> basiert auf einer Beziehung zwischen Lehrenden und Lernenden.</a:t>
            </a:r>
          </a:p>
          <a:p>
            <a:pPr marL="214313" indent="-214313">
              <a:spcAft>
                <a:spcPts val="450"/>
              </a:spcAft>
              <a:buFont typeface="Arial" panose="020B0604020202020204" pitchFamily="34" charset="0"/>
              <a:buChar char="•"/>
            </a:pPr>
            <a:r>
              <a:rPr lang="de-DE" altLang="de-DE" sz="1350" dirty="0">
                <a:latin typeface="+mj-lt"/>
                <a:cs typeface="Arial" panose="020B0604020202020204" pitchFamily="34" charset="0"/>
              </a:rPr>
              <a:t>Lernen wird als ein Prozess betrachtet, der zwischen zwei Personen stattfindet, die sich im selben </a:t>
            </a:r>
            <a:r>
              <a:rPr lang="de-DE" altLang="de-DE" sz="1350" b="1" dirty="0">
                <a:latin typeface="+mj-lt"/>
                <a:cs typeface="Arial" panose="020B0604020202020204" pitchFamily="34" charset="0"/>
              </a:rPr>
              <a:t>interpersonellen Feld </a:t>
            </a:r>
            <a:r>
              <a:rPr lang="de-DE" altLang="de-DE" sz="1350" dirty="0">
                <a:latin typeface="+mj-lt"/>
                <a:cs typeface="Arial" panose="020B0604020202020204" pitchFamily="34" charset="0"/>
              </a:rPr>
              <a:t>bewegen.</a:t>
            </a:r>
          </a:p>
          <a:p>
            <a:pPr marL="214313" indent="-214313">
              <a:spcAft>
                <a:spcPts val="450"/>
              </a:spcAft>
              <a:buFont typeface="Arial" panose="020B0604020202020204" pitchFamily="34" charset="0"/>
              <a:buChar char="•"/>
            </a:pPr>
            <a:r>
              <a:rPr lang="de-DE" altLang="de-DE" sz="1350" dirty="0">
                <a:latin typeface="+mj-lt"/>
                <a:cs typeface="Arial" panose="020B0604020202020204" pitchFamily="34" charset="0"/>
              </a:rPr>
              <a:t>Lehrende und Lernende stellen dem gemeinsamen Feld spezifische Ressourcen zur Verfügung.</a:t>
            </a:r>
          </a:p>
          <a:p>
            <a:pPr marL="214313" indent="-214313">
              <a:spcAft>
                <a:spcPts val="450"/>
              </a:spcAft>
              <a:buFont typeface="Arial" panose="020B0604020202020204" pitchFamily="34" charset="0"/>
              <a:buChar char="•"/>
            </a:pPr>
            <a:r>
              <a:rPr lang="de-DE" altLang="de-DE" sz="1350" dirty="0">
                <a:latin typeface="+mj-lt"/>
                <a:cs typeface="Arial" panose="020B0604020202020204" pitchFamily="34" charset="0"/>
              </a:rPr>
              <a:t>Der/die Lehrende nimmt die Barriere auf, modifiziert sie und stellt das zu Lernende anschließend dem/der Lernenden in anderer Form dar. </a:t>
            </a:r>
          </a:p>
          <a:p>
            <a:pPr marL="214313" indent="-214313">
              <a:spcAft>
                <a:spcPts val="450"/>
              </a:spcAft>
              <a:buFont typeface="Arial" panose="020B0604020202020204" pitchFamily="34" charset="0"/>
              <a:buChar char="•"/>
            </a:pPr>
            <a:r>
              <a:rPr lang="de-DE" altLang="de-DE" sz="1350" dirty="0">
                <a:latin typeface="+mj-lt"/>
                <a:cs typeface="Arial" panose="020B0604020202020204" pitchFamily="34" charset="0"/>
              </a:rPr>
              <a:t>Das, was gelernt werden soll, muss zunächst von einer Person in sich aufgenommen werden, damit es später „denkbar“ werden kann. </a:t>
            </a:r>
          </a:p>
          <a:p>
            <a:pPr marL="214313" indent="-214313">
              <a:spcAft>
                <a:spcPts val="450"/>
              </a:spcAft>
              <a:buFont typeface="Arial" panose="020B0604020202020204" pitchFamily="34" charset="0"/>
              <a:buChar char="•"/>
            </a:pPr>
            <a:r>
              <a:rPr lang="de-DE" altLang="de-DE" sz="1350" dirty="0">
                <a:latin typeface="+mj-lt"/>
                <a:cs typeface="Arial" panose="020B0604020202020204" pitchFamily="34" charset="0"/>
              </a:rPr>
              <a:t>Der/die Lernende nimmt die Barriere in einem neuen Licht wahr.</a:t>
            </a:r>
            <a:br>
              <a:rPr lang="de-DE" altLang="de-DE" sz="1350" dirty="0">
                <a:latin typeface="+mj-lt"/>
                <a:cs typeface="Arial" panose="020B0604020202020204" pitchFamily="34" charset="0"/>
              </a:rPr>
            </a:br>
            <a:r>
              <a:rPr lang="de-DE" altLang="de-DE" sz="1350" dirty="0">
                <a:latin typeface="+mj-lt"/>
                <a:cs typeface="Arial" panose="020B0604020202020204" pitchFamily="34" charset="0"/>
              </a:rPr>
              <a:t>So wird es möglich, Probleme anders wahrzunehmen.</a:t>
            </a:r>
          </a:p>
          <a:p>
            <a:pPr marL="214313" indent="-214313">
              <a:spcAft>
                <a:spcPts val="450"/>
              </a:spcAft>
              <a:buFont typeface="Arial" panose="020B0604020202020204" pitchFamily="34" charset="0"/>
              <a:buChar char="•"/>
            </a:pPr>
            <a:r>
              <a:rPr lang="de-DE" sz="1350" dirty="0">
                <a:latin typeface="+mj-lt"/>
              </a:rPr>
              <a:t>Gemeinsam mit dem Lernenden werden die Erfahrungen beim Ausprobieren der Übungen ausgewertet und ggf. neue Lösungen gesucht. </a:t>
            </a:r>
          </a:p>
          <a:p>
            <a:pPr marL="214313" indent="-214313">
              <a:spcAft>
                <a:spcPts val="450"/>
              </a:spcAft>
              <a:buFont typeface="Arial" panose="020B0604020202020204" pitchFamily="34" charset="0"/>
              <a:buChar char="•"/>
            </a:pPr>
            <a:r>
              <a:rPr lang="de-AT" sz="1350" dirty="0">
                <a:latin typeface="+mj-lt"/>
                <a:cs typeface="Arial" panose="020B0604020202020204" pitchFamily="34" charset="0"/>
              </a:rPr>
              <a:t>Deliberate Practice</a:t>
            </a:r>
            <a:r>
              <a:rPr lang="de-DE" altLang="de-DE" sz="1350" dirty="0">
                <a:latin typeface="+mj-lt"/>
                <a:cs typeface="Arial" panose="020B0604020202020204" pitchFamily="34" charset="0"/>
              </a:rPr>
              <a:t> ist eine </a:t>
            </a:r>
            <a:r>
              <a:rPr lang="de-DE" altLang="de-DE" sz="1350" b="1" dirty="0">
                <a:latin typeface="+mj-lt"/>
                <a:cs typeface="Arial" panose="020B0604020202020204" pitchFamily="34" charset="0"/>
              </a:rPr>
              <a:t>gemeinsame Aktivität von Lehrenden und Lernenden</a:t>
            </a:r>
            <a:r>
              <a:rPr lang="de-DE" altLang="de-DE" sz="1350" dirty="0">
                <a:latin typeface="+mj-lt"/>
                <a:cs typeface="Arial" panose="020B0604020202020204" pitchFamily="34" charset="0"/>
              </a:rPr>
              <a:t>.</a:t>
            </a:r>
            <a:endParaRPr lang="en-GB" altLang="de-DE" sz="1350" dirty="0">
              <a:latin typeface="+mj-lt"/>
              <a:cs typeface="Arial" panose="020B0604020202020204" pitchFamily="34" charset="0"/>
            </a:endParaRPr>
          </a:p>
        </p:txBody>
      </p:sp>
      <p:sp>
        <p:nvSpPr>
          <p:cNvPr id="4" name="Titel 1">
            <a:extLst>
              <a:ext uri="{FF2B5EF4-FFF2-40B4-BE49-F238E27FC236}">
                <a16:creationId xmlns:a16="http://schemas.microsoft.com/office/drawing/2014/main" id="{C6D9D003-C663-4F57-AFE6-E6E87C956399}"/>
              </a:ext>
            </a:extLst>
          </p:cNvPr>
          <p:cNvSpPr txBox="1">
            <a:spLocks/>
          </p:cNvSpPr>
          <p:nvPr/>
        </p:nvSpPr>
        <p:spPr>
          <a:xfrm>
            <a:off x="1773382" y="1230573"/>
            <a:ext cx="7048500" cy="55473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a:t>Deliberate Practice </a:t>
            </a:r>
            <a:r>
              <a:rPr lang="de-AT" sz="3000" dirty="0"/>
              <a:t>als Lernmodell</a:t>
            </a:r>
            <a:br>
              <a:rPr lang="de-AT" sz="3000" dirty="0"/>
            </a:br>
            <a:endParaRPr lang="de-AT" sz="3000" dirty="0"/>
          </a:p>
        </p:txBody>
      </p:sp>
    </p:spTree>
    <p:extLst>
      <p:ext uri="{BB962C8B-B14F-4D97-AF65-F5344CB8AC3E}">
        <p14:creationId xmlns:p14="http://schemas.microsoft.com/office/powerpoint/2010/main" val="2015338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9D003-C663-4F57-AFE6-E6E87C956399}"/>
              </a:ext>
            </a:extLst>
          </p:cNvPr>
          <p:cNvSpPr>
            <a:spLocks noGrp="1"/>
          </p:cNvSpPr>
          <p:nvPr>
            <p:ph type="title"/>
          </p:nvPr>
        </p:nvSpPr>
        <p:spPr>
          <a:xfrm>
            <a:off x="1751907" y="1073368"/>
            <a:ext cx="6552308" cy="691586"/>
          </a:xfrm>
        </p:spPr>
        <p:txBody>
          <a:bodyPr>
            <a:normAutofit/>
          </a:bodyPr>
          <a:lstStyle/>
          <a:p>
            <a:r>
              <a:rPr lang="en-GB" sz="3000" dirty="0"/>
              <a:t>Deliberate Practice </a:t>
            </a:r>
            <a:r>
              <a:rPr lang="de-AT" sz="3000" dirty="0"/>
              <a:t>als Lernmodell</a:t>
            </a:r>
          </a:p>
        </p:txBody>
      </p:sp>
      <p:cxnSp>
        <p:nvCxnSpPr>
          <p:cNvPr id="4" name="Gerader Verbinder 3">
            <a:extLst>
              <a:ext uri="{FF2B5EF4-FFF2-40B4-BE49-F238E27FC236}">
                <a16:creationId xmlns:a16="http://schemas.microsoft.com/office/drawing/2014/main" id="{0D20E05E-25CC-4731-902A-86051397CCBC}"/>
              </a:ext>
            </a:extLst>
          </p:cNvPr>
          <p:cNvCxnSpPr/>
          <p:nvPr/>
        </p:nvCxnSpPr>
        <p:spPr>
          <a:xfrm>
            <a:off x="1399661" y="4840944"/>
            <a:ext cx="1801461" cy="1"/>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B446D266-8C06-44E1-A32E-7AF78951BFFB}"/>
              </a:ext>
            </a:extLst>
          </p:cNvPr>
          <p:cNvSpPr txBox="1"/>
          <p:nvPr/>
        </p:nvSpPr>
        <p:spPr>
          <a:xfrm>
            <a:off x="1209428" y="3834400"/>
            <a:ext cx="1991695" cy="715581"/>
          </a:xfrm>
          <a:prstGeom prst="rect">
            <a:avLst/>
          </a:prstGeom>
          <a:noFill/>
        </p:spPr>
        <p:txBody>
          <a:bodyPr wrap="square" rtlCol="0">
            <a:spAutoFit/>
          </a:bodyPr>
          <a:lstStyle/>
          <a:p>
            <a:pPr>
              <a:defRPr/>
            </a:pPr>
            <a:r>
              <a:rPr lang="de-AT" sz="1350" dirty="0">
                <a:solidFill>
                  <a:srgbClr val="000000"/>
                </a:solidFill>
                <a:latin typeface="+mj-lt"/>
                <a:cs typeface="Arial"/>
              </a:rPr>
              <a:t>Kompetenzen der/des Lernenden zu einem bestimmten Zeitpunkt</a:t>
            </a:r>
          </a:p>
        </p:txBody>
      </p:sp>
      <p:cxnSp>
        <p:nvCxnSpPr>
          <p:cNvPr id="30" name="Gerader Verbinder 29">
            <a:extLst>
              <a:ext uri="{FF2B5EF4-FFF2-40B4-BE49-F238E27FC236}">
                <a16:creationId xmlns:a16="http://schemas.microsoft.com/office/drawing/2014/main" id="{487603AB-7A94-410B-8226-11C4A47D726B}"/>
              </a:ext>
            </a:extLst>
          </p:cNvPr>
          <p:cNvCxnSpPr/>
          <p:nvPr/>
        </p:nvCxnSpPr>
        <p:spPr>
          <a:xfrm>
            <a:off x="5884670" y="4777442"/>
            <a:ext cx="1944216"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90DACCF2-07E9-4746-9960-F15E1E2B8F7D}"/>
              </a:ext>
            </a:extLst>
          </p:cNvPr>
          <p:cNvSpPr txBox="1"/>
          <p:nvPr/>
        </p:nvSpPr>
        <p:spPr>
          <a:xfrm>
            <a:off x="5884671" y="4025185"/>
            <a:ext cx="2334160" cy="507831"/>
          </a:xfrm>
          <a:prstGeom prst="rect">
            <a:avLst/>
          </a:prstGeom>
          <a:noFill/>
        </p:spPr>
        <p:txBody>
          <a:bodyPr wrap="square" rtlCol="0">
            <a:spAutoFit/>
          </a:bodyPr>
          <a:lstStyle/>
          <a:p>
            <a:pPr>
              <a:defRPr/>
            </a:pPr>
            <a:r>
              <a:rPr lang="de-AT" sz="1350" dirty="0">
                <a:solidFill>
                  <a:srgbClr val="000000"/>
                </a:solidFill>
                <a:latin typeface="+mj-lt"/>
                <a:cs typeface="Arial"/>
              </a:rPr>
              <a:t>Gemeisterte</a:t>
            </a:r>
            <a:r>
              <a:rPr lang="en-GB" sz="1350" dirty="0">
                <a:solidFill>
                  <a:srgbClr val="000000"/>
                </a:solidFill>
                <a:latin typeface="+mj-lt"/>
                <a:cs typeface="Arial"/>
              </a:rPr>
              <a:t> </a:t>
            </a:r>
            <a:r>
              <a:rPr lang="de-AT" sz="1350" dirty="0">
                <a:solidFill>
                  <a:srgbClr val="000000"/>
                </a:solidFill>
                <a:latin typeface="+mj-lt"/>
                <a:cs typeface="Arial"/>
              </a:rPr>
              <a:t>Schwierigkeit </a:t>
            </a:r>
            <a:br>
              <a:rPr lang="de-AT" sz="1350" dirty="0">
                <a:solidFill>
                  <a:srgbClr val="000000"/>
                </a:solidFill>
                <a:latin typeface="+mj-lt"/>
                <a:cs typeface="Arial"/>
              </a:rPr>
            </a:br>
            <a:r>
              <a:rPr lang="de-AT" sz="1350" dirty="0">
                <a:solidFill>
                  <a:srgbClr val="000000"/>
                </a:solidFill>
                <a:latin typeface="+mj-lt"/>
                <a:cs typeface="Arial"/>
              </a:rPr>
              <a:t>erhöht die Kompetenz</a:t>
            </a:r>
          </a:p>
        </p:txBody>
      </p:sp>
      <p:sp>
        <p:nvSpPr>
          <p:cNvPr id="33" name="Pfeil: nach unten gekrümmt 32">
            <a:extLst>
              <a:ext uri="{FF2B5EF4-FFF2-40B4-BE49-F238E27FC236}">
                <a16:creationId xmlns:a16="http://schemas.microsoft.com/office/drawing/2014/main" id="{18C7B16A-D280-456A-ACB0-C7920DD12E1A}"/>
              </a:ext>
            </a:extLst>
          </p:cNvPr>
          <p:cNvSpPr/>
          <p:nvPr/>
        </p:nvSpPr>
        <p:spPr>
          <a:xfrm>
            <a:off x="3201123" y="3787487"/>
            <a:ext cx="2516080" cy="8438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350">
              <a:solidFill>
                <a:srgbClr val="000000"/>
              </a:solidFill>
              <a:latin typeface="Arial"/>
              <a:cs typeface="Arial"/>
            </a:endParaRPr>
          </a:p>
        </p:txBody>
      </p:sp>
      <p:sp>
        <p:nvSpPr>
          <p:cNvPr id="35" name="Textfeld 34">
            <a:extLst>
              <a:ext uri="{FF2B5EF4-FFF2-40B4-BE49-F238E27FC236}">
                <a16:creationId xmlns:a16="http://schemas.microsoft.com/office/drawing/2014/main" id="{59320585-33E2-443A-A589-05803D39E677}"/>
              </a:ext>
            </a:extLst>
          </p:cNvPr>
          <p:cNvSpPr txBox="1"/>
          <p:nvPr/>
        </p:nvSpPr>
        <p:spPr>
          <a:xfrm>
            <a:off x="3367440" y="4614346"/>
            <a:ext cx="2322259" cy="715581"/>
          </a:xfrm>
          <a:prstGeom prst="rect">
            <a:avLst/>
          </a:prstGeom>
          <a:noFill/>
        </p:spPr>
        <p:txBody>
          <a:bodyPr wrap="square" rtlCol="0">
            <a:spAutoFit/>
          </a:bodyPr>
          <a:lstStyle/>
          <a:p>
            <a:pPr algn="ctr">
              <a:defRPr/>
            </a:pPr>
            <a:r>
              <a:rPr lang="de-DE" sz="1350" dirty="0">
                <a:solidFill>
                  <a:srgbClr val="000000"/>
                </a:solidFill>
                <a:latin typeface="+mj-lt"/>
                <a:cs typeface="Arial"/>
              </a:rPr>
              <a:t>Lernbarriere, die nicht mit “mehr vom Gleichen” überwunden werden kann</a:t>
            </a:r>
          </a:p>
        </p:txBody>
      </p:sp>
      <p:sp>
        <p:nvSpPr>
          <p:cNvPr id="6" name="Textfeld 5">
            <a:extLst>
              <a:ext uri="{FF2B5EF4-FFF2-40B4-BE49-F238E27FC236}">
                <a16:creationId xmlns:a16="http://schemas.microsoft.com/office/drawing/2014/main" id="{FCD73D86-615E-4284-BAFB-1D27F0E38117}"/>
              </a:ext>
            </a:extLst>
          </p:cNvPr>
          <p:cNvSpPr txBox="1"/>
          <p:nvPr/>
        </p:nvSpPr>
        <p:spPr>
          <a:xfrm>
            <a:off x="1446415" y="1733209"/>
            <a:ext cx="6515099" cy="1338828"/>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de-DE" sz="1350" dirty="0">
                <a:latin typeface="+mj-lt"/>
              </a:rPr>
              <a:t>BB/EB wählt konkrete Übungen aus. </a:t>
            </a:r>
          </a:p>
          <a:p>
            <a:pPr marL="214313" indent="-214313">
              <a:lnSpc>
                <a:spcPct val="150000"/>
              </a:lnSpc>
              <a:buFont typeface="Arial" panose="020B0604020202020204" pitchFamily="34" charset="0"/>
              <a:buChar char="•"/>
            </a:pPr>
            <a:r>
              <a:rPr lang="de-DE" sz="1350" dirty="0">
                <a:latin typeface="+mj-lt"/>
              </a:rPr>
              <a:t>Teilnehmende erprobt sie.</a:t>
            </a:r>
          </a:p>
          <a:p>
            <a:pPr marL="214313" indent="-214313">
              <a:lnSpc>
                <a:spcPct val="150000"/>
              </a:lnSpc>
              <a:buFont typeface="Arial" panose="020B0604020202020204" pitchFamily="34" charset="0"/>
              <a:buChar char="•"/>
            </a:pPr>
            <a:r>
              <a:rPr lang="de-DE" sz="1350" dirty="0">
                <a:latin typeface="+mj-lt"/>
              </a:rPr>
              <a:t>Versuche, Schwierigkeiten zu überwinden, werden reflektiert.</a:t>
            </a:r>
          </a:p>
          <a:p>
            <a:pPr marL="214313" indent="-214313">
              <a:lnSpc>
                <a:spcPct val="150000"/>
              </a:lnSpc>
              <a:buFont typeface="Arial" panose="020B0604020202020204" pitchFamily="34" charset="0"/>
              <a:buChar char="•"/>
            </a:pPr>
            <a:r>
              <a:rPr lang="de-DE" sz="1350" dirty="0">
                <a:latin typeface="+mj-lt"/>
              </a:rPr>
              <a:t>Weitere Übungen werden ausgewählt, um weitere Fortschritte zu machen.</a:t>
            </a:r>
            <a:endParaRPr lang="en-GB" sz="1350" dirty="0">
              <a:latin typeface="+mj-lt"/>
            </a:endParaRPr>
          </a:p>
        </p:txBody>
      </p:sp>
      <p:sp>
        <p:nvSpPr>
          <p:cNvPr id="12" name="Textfeld 11">
            <a:extLst>
              <a:ext uri="{FF2B5EF4-FFF2-40B4-BE49-F238E27FC236}">
                <a16:creationId xmlns:a16="http://schemas.microsoft.com/office/drawing/2014/main" id="{55A3EAA6-65E0-46F4-96DF-F1D8224E61FF}"/>
              </a:ext>
            </a:extLst>
          </p:cNvPr>
          <p:cNvSpPr txBox="1"/>
          <p:nvPr/>
        </p:nvSpPr>
        <p:spPr>
          <a:xfrm>
            <a:off x="3291798" y="3191826"/>
            <a:ext cx="2322259" cy="507831"/>
          </a:xfrm>
          <a:prstGeom prst="rect">
            <a:avLst/>
          </a:prstGeom>
          <a:noFill/>
        </p:spPr>
        <p:txBody>
          <a:bodyPr wrap="square" rtlCol="0">
            <a:spAutoFit/>
          </a:bodyPr>
          <a:lstStyle/>
          <a:p>
            <a:pPr algn="ctr">
              <a:defRPr/>
            </a:pPr>
            <a:r>
              <a:rPr lang="de-AT" sz="1350" dirty="0">
                <a:solidFill>
                  <a:srgbClr val="000000"/>
                </a:solidFill>
                <a:latin typeface="+mj-lt"/>
                <a:cs typeface="Arial"/>
              </a:rPr>
              <a:t>„Deliberate Practice“ als zielführende Übung  </a:t>
            </a:r>
          </a:p>
        </p:txBody>
      </p:sp>
    </p:spTree>
    <p:extLst>
      <p:ext uri="{BB962C8B-B14F-4D97-AF65-F5344CB8AC3E}">
        <p14:creationId xmlns:p14="http://schemas.microsoft.com/office/powerpoint/2010/main" val="4140016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idging Barriers Template PowerPoint" id="{92512B86-0755-4E6F-B14F-CF97604723AD}" vid="{98429813-FD32-4DBB-8F4F-9614BE19E1E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1826</Words>
  <Application>Microsoft Office PowerPoint</Application>
  <PresentationFormat>Bildschirmpräsentation (4:3)</PresentationFormat>
  <Paragraphs>152</Paragraphs>
  <Slides>12</Slides>
  <Notes>12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vt:lpstr>
      <vt:lpstr>Calibri</vt:lpstr>
      <vt:lpstr>Calibri Light</vt:lpstr>
      <vt:lpstr>Times New Roman</vt:lpstr>
      <vt:lpstr>Univers</vt:lpstr>
      <vt:lpstr>Tema di Office</vt:lpstr>
      <vt:lpstr>PowerPoint-Präsentation</vt:lpstr>
      <vt:lpstr>Input 2  Wie können Erwachsenen- und Basisbildnerinnen Lernenden helfen, Lernbarrieren zu überwinden?  Deliberate Practice   Günter Hefler &amp; Eva Steinheimer</vt:lpstr>
      <vt:lpstr>Präsentation</vt:lpstr>
      <vt:lpstr>Herausforderungen in der Basisbildung/Erwachsenenbildung</vt:lpstr>
      <vt:lpstr>PowerPoint-Präsentation</vt:lpstr>
      <vt:lpstr>Verortung von Lernbedürfnissen, Beispiele</vt:lpstr>
      <vt:lpstr>Deliberate Practice als Lernmodell </vt:lpstr>
      <vt:lpstr>PowerPoint-Präsentation</vt:lpstr>
      <vt:lpstr>Deliberate Practice als Lernmodell</vt:lpstr>
      <vt:lpstr>Lernen als interpersonelle Erfahrung </vt:lpstr>
      <vt:lpstr>Literatur</vt:lpstr>
      <vt:lpstr>Thank you for your attention!  guenter.hefler@3s.co.at eva.steinheimer@3s.co.at  www.bridgingbarriers.eu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Eva Steinheimer</dc:creator>
  <cp:lastModifiedBy>Claudia Miesmer</cp:lastModifiedBy>
  <cp:revision>93</cp:revision>
  <cp:lastPrinted>2021-05-20T10:58:39Z</cp:lastPrinted>
  <dcterms:created xsi:type="dcterms:W3CDTF">2021-05-17T13:52:48Z</dcterms:created>
  <dcterms:modified xsi:type="dcterms:W3CDTF">2021-05-31T13:19:20Z</dcterms:modified>
</cp:coreProperties>
</file>